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notesMasterIdLst>
    <p:notesMasterId r:id="rId29"/>
  </p:notesMasterIdLst>
  <p:sldIdLst>
    <p:sldId id="256" r:id="rId2"/>
    <p:sldId id="283" r:id="rId3"/>
    <p:sldId id="257" r:id="rId4"/>
    <p:sldId id="260" r:id="rId5"/>
    <p:sldId id="285" r:id="rId6"/>
    <p:sldId id="301" r:id="rId7"/>
    <p:sldId id="302" r:id="rId8"/>
    <p:sldId id="286" r:id="rId9"/>
    <p:sldId id="300" r:id="rId10"/>
    <p:sldId id="287" r:id="rId11"/>
    <p:sldId id="288" r:id="rId12"/>
    <p:sldId id="298" r:id="rId13"/>
    <p:sldId id="299" r:id="rId14"/>
    <p:sldId id="289" r:id="rId15"/>
    <p:sldId id="297" r:id="rId16"/>
    <p:sldId id="290" r:id="rId17"/>
    <p:sldId id="292" r:id="rId18"/>
    <p:sldId id="294" r:id="rId19"/>
    <p:sldId id="295" r:id="rId20"/>
    <p:sldId id="296" r:id="rId21"/>
    <p:sldId id="303" r:id="rId22"/>
    <p:sldId id="264" r:id="rId23"/>
    <p:sldId id="304" r:id="rId24"/>
    <p:sldId id="305" r:id="rId25"/>
    <p:sldId id="306" r:id="rId26"/>
    <p:sldId id="309" r:id="rId27"/>
    <p:sldId id="310" r:id="rId28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9040297-C9A3-4E5D-9AAD-66F46E159743}" v="2588" dt="2025-05-16T22:18:15.534"/>
    <p1510:client id="{5CBA8699-BDFC-42F5-BE9F-5A2BB2416E60}" v="39" dt="2025-05-16T22:25:34.998"/>
    <p1510:client id="{82AF4FAC-58B9-416E-9213-548CFA8B12F3}" v="24799" vWet="24800" dt="2025-05-16T22:16:12.87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384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_108_38255A0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hu-H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516011224628986"/>
          <c:y val="0.1380841524574665"/>
          <c:w val="0.80236537351231196"/>
          <c:h val="0.75457014589532989"/>
        </c:manualLayout>
      </c:layout>
      <c:pieChart>
        <c:varyColors val="1"/>
        <c:ser>
          <c:idx val="0"/>
          <c:order val="0"/>
          <c:tx>
            <c:strRef>
              <c:f>Munka1!$B$1</c:f>
              <c:strCache>
                <c:ptCount val="1"/>
                <c:pt idx="0">
                  <c:v>Értékesítés</c:v>
                </c:pt>
              </c:strCache>
            </c:strRef>
          </c:tx>
          <c:dPt>
            <c:idx val="0"/>
            <c:bubble3D val="0"/>
            <c:spPr>
              <a:solidFill>
                <a:schemeClr val="accent1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881F-4A01-A89D-09646C4CED28}"/>
              </c:ext>
            </c:extLst>
          </c:dPt>
          <c:dPt>
            <c:idx val="1"/>
            <c:bubble3D val="0"/>
            <c:explosion val="1"/>
            <c:spPr>
              <a:solidFill>
                <a:schemeClr val="accent2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881F-4A01-A89D-09646C4CED28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881F-4A01-A89D-09646C4CED28}"/>
              </c:ext>
            </c:extLst>
          </c:dPt>
          <c:dLbls>
            <c:dLbl>
              <c:idx val="0"/>
              <c:layout>
                <c:manualLayout>
                  <c:x val="-0.16794263463077722"/>
                  <c:y val="7.3955812544112765E-2"/>
                </c:manualLayout>
              </c:layout>
              <c:tx>
                <c:rich>
                  <a:bodyPr/>
                  <a:lstStyle/>
                  <a:p>
                    <a:fld id="{08B589FF-BA70-44EB-86D0-A7E7A7890A7C}" type="CATEGORYNAME">
                      <a:rPr lang="en-US" sz="2400" b="1" i="0" u="none" dirty="0">
                        <a:solidFill>
                          <a:schemeClr val="bg1"/>
                        </a:solidFill>
                      </a:rPr>
                      <a:pPr/>
                      <a:t>[KATEGÓRIA NEVE]</a:t>
                    </a:fld>
                    <a:r>
                      <a:rPr lang="en-US" sz="2400" b="1" i="0" u="none" baseline="0">
                        <a:solidFill>
                          <a:schemeClr val="bg1"/>
                        </a:solidFill>
                      </a:rPr>
                      <a:t>
</a:t>
                    </a:r>
                    <a:fld id="{6ABC29E7-AD8F-4F47-A1F2-D090BB34F9AB}" type="PERCENTAGE">
                      <a:rPr lang="en-US" sz="2400" b="1" i="0" u="none" baseline="0" dirty="0">
                        <a:solidFill>
                          <a:schemeClr val="bg1"/>
                        </a:solidFill>
                      </a:rPr>
                      <a:pPr/>
                      <a:t>[SZÁZALÉK]</a:t>
                    </a:fld>
                    <a:endParaRPr lang="en-US" sz="2400" b="1" i="0" u="none" baseline="0">
                      <a:solidFill>
                        <a:schemeClr val="bg1"/>
                      </a:solidFill>
                    </a:endParaRPr>
                  </a:p>
                </c:rich>
              </c:tx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4690337559584016"/>
                      <c:h val="0.14649504155423751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881F-4A01-A89D-09646C4CED28}"/>
                </c:ext>
              </c:extLst>
            </c:dLbl>
            <c:dLbl>
              <c:idx val="1"/>
              <c:layout>
                <c:manualLayout>
                  <c:x val="0.12085049470210206"/>
                  <c:y val="-0.1675236761734415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0">
                    <a:noAutofit/>
                  </a:bodyPr>
                  <a:lstStyle/>
                  <a:p>
                    <a:pPr algn="ctr">
                      <a:defRPr sz="2400" b="1" i="0" u="none" strike="noStrike" kern="1200" baseline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defRPr>
                    </a:pPr>
                    <a:fld id="{8E9F7B31-9F22-4B6A-ACA4-30077BE0C859}" type="CATEGORYNAME">
                      <a:rPr lang="en-US" sz="2400" b="1" i="0" u="none" smtClean="0"/>
                      <a:pPr algn="ctr">
                        <a:defRPr sz="24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pPr>
                      <a:t>[KATEGÓRIA NEVE]</a:t>
                    </a:fld>
                    <a:r>
                      <a:rPr lang="en-US" sz="2400" b="1" i="0" u="none"/>
                      <a:t> Ábris</a:t>
                    </a:r>
                    <a:r>
                      <a:rPr lang="en-US" sz="2400" b="1" i="0" u="none" baseline="0"/>
                      <a:t>
</a:t>
                    </a:r>
                    <a:fld id="{6AB42D6F-953F-4D45-8BEE-8248C7EB082D}" type="PERCENTAGE">
                      <a:rPr lang="en-US" sz="2400" b="1" i="0" u="none" baseline="0" dirty="0"/>
                      <a:pPr algn="ctr">
                        <a:defRPr sz="24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pPr>
                      <a:t>[SZÁZALÉK]</a:t>
                    </a:fld>
                    <a:endParaRPr lang="en-US" sz="2400" b="1" i="0" u="none" baseline="0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0">
                  <a:noAutofit/>
                </a:bodyPr>
                <a:lstStyle/>
                <a:p>
                  <a:pPr algn="ctr">
                    <a:defRPr sz="2400" b="1" i="0" u="none" strike="noStrike" kern="1200" baseline="0">
                      <a:solidFill>
                        <a:schemeClr val="bg1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9112864828323402"/>
                      <c:h val="0.27149862167161698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881F-4A01-A89D-09646C4CED28}"/>
                </c:ext>
              </c:extLst>
            </c:dLbl>
            <c:dLbl>
              <c:idx val="2"/>
              <c:layout>
                <c:manualLayout>
                  <c:x val="1.0531025152468449E-2"/>
                  <c:y val="4.1450699867565909E-3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0">
                  <a:spAutoFit/>
                </a:bodyPr>
                <a:lstStyle/>
                <a:p>
                  <a:pPr algn="ctr">
                    <a:defRPr sz="2400" b="1" i="0" u="none" strike="noStrike" kern="1200" baseline="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defRPr>
                  </a:pPr>
                  <a:endParaRPr lang="hu-HU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8685243982404113"/>
                      <c:h val="0.14649504155423751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5-881F-4A01-A89D-09646C4CED28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 algn="ctr">
                  <a:defRPr sz="2400" b="1" i="0" u="none" strike="noStrike" kern="1200" baseline="0">
                    <a:solidFill>
                      <a:schemeClr val="bg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endParaRPr lang="hu-HU"/>
              </a:p>
            </c:txPr>
            <c:dLblPos val="bestFit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Munka1!$A$2:$A$4</c:f>
              <c:strCache>
                <c:ptCount val="3"/>
                <c:pt idx="0">
                  <c:v>Szép Dániel</c:v>
                </c:pt>
                <c:pt idx="1">
                  <c:v>Kiss Levente</c:v>
                </c:pt>
                <c:pt idx="2">
                  <c:v>Szabó Richárd</c:v>
                </c:pt>
              </c:strCache>
            </c:strRef>
          </c:cat>
          <c:val>
            <c:numRef>
              <c:f>Munka1!$B$2:$B$4</c:f>
              <c:numCache>
                <c:formatCode>General</c:formatCode>
                <c:ptCount val="3"/>
                <c:pt idx="0">
                  <c:v>4</c:v>
                </c:pt>
                <c:pt idx="1">
                  <c:v>6</c:v>
                </c:pt>
                <c:pt idx="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881F-4A01-A89D-09646C4CED28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hu-H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337818-73D5-44AE-9B87-30C8760C8AE6}" type="datetimeFigureOut">
              <a:rPr lang="hu-HU" smtClean="0"/>
              <a:t>2025. 05. 16.</a:t>
            </a:fld>
            <a:endParaRPr lang="hu-HU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u-HU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BDDC7E-B530-41E6-9D12-1E0C6C125BE6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0556265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BDDC7E-B530-41E6-9D12-1E0C6C125BE6}" type="slidenum">
              <a:rPr lang="hu-HU" smtClean="0"/>
              <a:t>10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6230751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/>
              <a:t>Ha angolra vált akkor angolul is tud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BDDC7E-B530-41E6-9D12-1E0C6C125BE6}" type="slidenum">
              <a:rPr lang="hu-HU" smtClean="0"/>
              <a:t>11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6985197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/>
              <a:t>Ha elnavigálunk az Ismerősök (angolul </a:t>
            </a:r>
            <a:r>
              <a:rPr lang="hu-HU" err="1"/>
              <a:t>People</a:t>
            </a:r>
            <a:r>
              <a:rPr lang="hu-HU"/>
              <a:t>) képernyőre a barátok kezelését tudjuk megtenni SZÖVEG A VÁZLATHOZ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BDDC7E-B530-41E6-9D12-1E0C6C125BE6}" type="slidenum">
              <a:rPr lang="hu-HU" smtClean="0"/>
              <a:t>13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6510484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BDDC7E-B530-41E6-9D12-1E0C6C125BE6}" type="slidenum">
              <a:rPr lang="hu-HU" smtClean="0"/>
              <a:t>14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8396841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93A1CF-530A-DD6E-56B5-D387956310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>
            <a:extLst>
              <a:ext uri="{FF2B5EF4-FFF2-40B4-BE49-F238E27FC236}">
                <a16:creationId xmlns:a16="http://schemas.microsoft.com/office/drawing/2014/main" id="{76919F9D-CC81-45F8-214C-EA48C8D88A2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>
            <a:extLst>
              <a:ext uri="{FF2B5EF4-FFF2-40B4-BE49-F238E27FC236}">
                <a16:creationId xmlns:a16="http://schemas.microsoft.com/office/drawing/2014/main" id="{7AEACC37-CA11-3A52-694E-1680483605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6911CDF1-D1FD-864A-9DD8-F54B62EF4E0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BDDC7E-B530-41E6-9D12-1E0C6C125BE6}" type="slidenum">
              <a:rPr lang="hu-HU" smtClean="0"/>
              <a:t>15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3354240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04D359-7843-F794-C750-DE9CF816BC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>
            <a:extLst>
              <a:ext uri="{FF2B5EF4-FFF2-40B4-BE49-F238E27FC236}">
                <a16:creationId xmlns:a16="http://schemas.microsoft.com/office/drawing/2014/main" id="{1DE7784A-B359-8D76-E846-2BC9034644E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>
            <a:extLst>
              <a:ext uri="{FF2B5EF4-FFF2-40B4-BE49-F238E27FC236}">
                <a16:creationId xmlns:a16="http://schemas.microsoft.com/office/drawing/2014/main" id="{A156D430-DDAA-3FE8-484F-44C6FF14CB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341F86F8-AC08-A640-2009-DDBAD7F0CAF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BDDC7E-B530-41E6-9D12-1E0C6C125BE6}" type="slidenum">
              <a:rPr lang="hu-HU" smtClean="0"/>
              <a:t>16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6157450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13157F-6A02-B5D5-A091-8D5D85FF1D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>
            <a:extLst>
              <a:ext uri="{FF2B5EF4-FFF2-40B4-BE49-F238E27FC236}">
                <a16:creationId xmlns:a16="http://schemas.microsoft.com/office/drawing/2014/main" id="{3E9AD8A7-1C13-32F5-B60F-5E535EF4922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>
            <a:extLst>
              <a:ext uri="{FF2B5EF4-FFF2-40B4-BE49-F238E27FC236}">
                <a16:creationId xmlns:a16="http://schemas.microsoft.com/office/drawing/2014/main" id="{4D979072-17AC-FE9B-8466-C2A650230D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A8CEA934-DFF1-71CF-0074-D09109BF0EF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BDDC7E-B530-41E6-9D12-1E0C6C125BE6}" type="slidenum">
              <a:rPr kumimoji="0" lang="hu-H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hu-H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965302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40CF15-980A-3E8C-F838-73D91F8CB4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>
            <a:extLst>
              <a:ext uri="{FF2B5EF4-FFF2-40B4-BE49-F238E27FC236}">
                <a16:creationId xmlns:a16="http://schemas.microsoft.com/office/drawing/2014/main" id="{78730AF4-48F5-D2ED-F7EA-5CFC9CF6E8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>
            <a:extLst>
              <a:ext uri="{FF2B5EF4-FFF2-40B4-BE49-F238E27FC236}">
                <a16:creationId xmlns:a16="http://schemas.microsoft.com/office/drawing/2014/main" id="{E457A320-1248-BA3C-2BA1-00F0DE38ED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/>
              <a:t>Adatbázis szerkezete, </a:t>
            </a:r>
            <a:r>
              <a:rPr lang="hu-HU" err="1"/>
              <a:t>composer</a:t>
            </a:r>
            <a:r>
              <a:rPr lang="hu-HU"/>
              <a:t>, </a:t>
            </a:r>
            <a:r>
              <a:rPr lang="hu-HU" err="1"/>
              <a:t>jwt</a:t>
            </a:r>
            <a:r>
              <a:rPr lang="hu-HU"/>
              <a:t> miért. A ki nem tért dolgokra azt szóba elmondani pl.: </a:t>
            </a:r>
            <a:r>
              <a:rPr lang="hu-HU" err="1"/>
              <a:t>foreach</a:t>
            </a:r>
            <a:r>
              <a:rPr lang="hu-HU"/>
              <a:t>….</a:t>
            </a: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D16F90DF-75E6-8C5A-8D2F-6FEE767F1E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BDDC7E-B530-41E6-9D12-1E0C6C125BE6}" type="slidenum">
              <a:rPr kumimoji="0" lang="hu-H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hu-H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057186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BDDC7E-B530-41E6-9D12-1E0C6C125BE6}" type="slidenum">
              <a:rPr lang="hu-HU" smtClean="0"/>
              <a:t>25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407665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0FC5854-125E-4E55-BDEE-E7690B9FC3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66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EE655096-15FD-42B4-AB69-6DDB320B41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397FC5F8-6ABE-4A0D-8EA5-E97721F5EE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7206F-81B5-47CB-B4AE-74E52014996F}" type="datetimeFigureOut">
              <a:rPr lang="hu-HU" smtClean="0"/>
              <a:t>2025. 05. 16.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0296498D-8112-45D0-B172-0404B3B966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B90F704D-5B76-472B-820E-EC42711B5F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B33AB-CD08-4D5C-BD5A-50515C667E2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2056101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93B2F90-0749-4E66-B440-F52C6A55E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DAF9B36D-37D5-4859-A109-DA8A809715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00A0F71D-E1AE-4E69-8B40-638C12A7C3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7206F-81B5-47CB-B4AE-74E52014996F}" type="datetimeFigureOut">
              <a:rPr lang="hu-HU" smtClean="0"/>
              <a:t>2025. 05. 16.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A25A2BE9-2209-44ED-852B-0F43A3EB97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FF40DFA7-0C3A-4DC4-A50F-907602557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B33AB-CD08-4D5C-BD5A-50515C667E2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7500057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>
            <a:extLst>
              <a:ext uri="{FF2B5EF4-FFF2-40B4-BE49-F238E27FC236}">
                <a16:creationId xmlns:a16="http://schemas.microsoft.com/office/drawing/2014/main" id="{611E9BE3-59AD-480A-89B2-D353F877C7E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6D3B425A-D0EE-4327-AA35-9FF785289B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180485A6-C914-4806-BE29-E0F23AD789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7206F-81B5-47CB-B4AE-74E52014996F}" type="datetimeFigureOut">
              <a:rPr lang="hu-HU" smtClean="0"/>
              <a:t>2025. 05. 16.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6A1BD5EC-6392-49D8-97FC-F47E37590D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94DB61EA-E2B4-477D-89D0-F9A7879DC8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B33AB-CD08-4D5C-BD5A-50515C667E2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6925760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ED90028-5D66-486B-BA9E-C81ECA0B1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25C9632A-CFE0-40A7-995F-F2E000747B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FFEACE41-BA42-4DFC-A448-42524954BA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7206F-81B5-47CB-B4AE-74E52014996F}" type="datetimeFigureOut">
              <a:rPr lang="hu-HU" smtClean="0"/>
              <a:t>2025. 05. 16.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A2CA0E43-6DD1-4EA8-A864-B784B937DB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6CB0C68E-CA88-496D-AFDB-A7EB5336CE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B33AB-CD08-4D5C-BD5A-50515C667E2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7559905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0C50927-69A9-4284-B71C-2507CCE77C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A1F91C1A-BDEB-4486-821A-80248F76CE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7ABAFEE9-4128-4FA4-A19B-1CD47F8D86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7206F-81B5-47CB-B4AE-74E52014996F}" type="datetimeFigureOut">
              <a:rPr lang="hu-HU" smtClean="0"/>
              <a:t>2025. 05. 16.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DE678F40-E591-494A-B1B5-259CAD0487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957AB2BC-AE80-430B-8B56-2B3AE285F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B33AB-CD08-4D5C-BD5A-50515C667E2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0197931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4123A91-59D8-4A2C-94FE-C58D4A2E6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D06FB7A7-9514-4DE7-995C-DC9BDBE538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5855E2FC-63BC-498F-8859-562BC652C4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1927A776-2020-49BA-9C81-2E5ECA10F0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7206F-81B5-47CB-B4AE-74E52014996F}" type="datetimeFigureOut">
              <a:rPr lang="hu-HU" smtClean="0"/>
              <a:t>2025. 05. 16.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367B91AA-BB62-4CFF-AD12-2F55F1F8E6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E55609C4-F90D-4A03-A36C-4B4F8B8C9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B33AB-CD08-4D5C-BD5A-50515C667E2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0150523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4B23722-DFF7-4719-B92B-C35BAC39D2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1726D29B-91D3-454C-A7C0-4E353B5322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5F718C48-C12B-4538-9CB6-08C2672F93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A3CEEFFA-0E67-466E-B095-10DF0A2ED4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127B4B72-BEB6-4F16-9029-FA1C8C64E62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7" name="Dátum helye 6">
            <a:extLst>
              <a:ext uri="{FF2B5EF4-FFF2-40B4-BE49-F238E27FC236}">
                <a16:creationId xmlns:a16="http://schemas.microsoft.com/office/drawing/2014/main" id="{E908737F-CAC0-4577-909E-9A47D58404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7206F-81B5-47CB-B4AE-74E52014996F}" type="datetimeFigureOut">
              <a:rPr lang="hu-HU" smtClean="0"/>
              <a:t>2025. 05. 16.</a:t>
            </a:fld>
            <a:endParaRPr lang="hu-HU"/>
          </a:p>
        </p:txBody>
      </p:sp>
      <p:sp>
        <p:nvSpPr>
          <p:cNvPr id="8" name="Élőláb helye 7">
            <a:extLst>
              <a:ext uri="{FF2B5EF4-FFF2-40B4-BE49-F238E27FC236}">
                <a16:creationId xmlns:a16="http://schemas.microsoft.com/office/drawing/2014/main" id="{BCF07422-53CA-48FA-A648-75142E3CE6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Dia számának helye 8">
            <a:extLst>
              <a:ext uri="{FF2B5EF4-FFF2-40B4-BE49-F238E27FC236}">
                <a16:creationId xmlns:a16="http://schemas.microsoft.com/office/drawing/2014/main" id="{5AF40C8B-3101-4C07-BBCB-1C4909D315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B33AB-CD08-4D5C-BD5A-50515C667E2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854656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8D9FD0C-E3E0-424D-85E9-9B259C336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51704913-C798-4D9D-AA1C-87C414B6B6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7206F-81B5-47CB-B4AE-74E52014996F}" type="datetimeFigureOut">
              <a:rPr lang="hu-HU" smtClean="0"/>
              <a:t>2025. 05. 16.</a:t>
            </a:fld>
            <a:endParaRPr lang="hu-HU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6256B8E8-ADBF-4755-8E21-266DE6B575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5C381B2A-CFDF-45A7-A1D0-3B2DA7DDC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B33AB-CD08-4D5C-BD5A-50515C667E2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7958205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>
            <a:extLst>
              <a:ext uri="{FF2B5EF4-FFF2-40B4-BE49-F238E27FC236}">
                <a16:creationId xmlns:a16="http://schemas.microsoft.com/office/drawing/2014/main" id="{9793EAB2-89C8-4BBA-8EF5-18560D6849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7206F-81B5-47CB-B4AE-74E52014996F}" type="datetimeFigureOut">
              <a:rPr lang="hu-HU" smtClean="0"/>
              <a:t>2025. 05. 16.</a:t>
            </a:fld>
            <a:endParaRPr lang="hu-HU"/>
          </a:p>
        </p:txBody>
      </p:sp>
      <p:sp>
        <p:nvSpPr>
          <p:cNvPr id="3" name="Élőláb helye 2">
            <a:extLst>
              <a:ext uri="{FF2B5EF4-FFF2-40B4-BE49-F238E27FC236}">
                <a16:creationId xmlns:a16="http://schemas.microsoft.com/office/drawing/2014/main" id="{56A93B23-13D8-4CE4-803E-B9A75BD04A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22F7FDD5-8291-4FE2-882E-EA5199EB1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B33AB-CD08-4D5C-BD5A-50515C667E2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6769497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FBD70E9-B0CF-4307-8FC6-158DB6AB8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E70E31C7-19C1-40B2-B181-6521971246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1E175A8D-92B9-4ED8-9A68-04546E36C9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0D93B36A-E46D-461C-88F4-437EB6857B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7206F-81B5-47CB-B4AE-74E52014996F}" type="datetimeFigureOut">
              <a:rPr lang="hu-HU" smtClean="0"/>
              <a:t>2025. 05. 16.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F4A918C4-4266-4A88-BE3D-BD02374D48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029DB85A-FB12-40AE-A901-0D7E4EC00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B33AB-CD08-4D5C-BD5A-50515C667E2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6478495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A0B290F-D343-4ED4-92B7-B82501923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Kép helye 2">
            <a:extLst>
              <a:ext uri="{FF2B5EF4-FFF2-40B4-BE49-F238E27FC236}">
                <a16:creationId xmlns:a16="http://schemas.microsoft.com/office/drawing/2014/main" id="{1CB82FC2-C178-4EAB-A93B-8F3D35A020F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1706FA59-3210-4D12-AC42-964030A850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9A19D3DE-128C-4CBF-8BF4-7729EDDEAC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7206F-81B5-47CB-B4AE-74E52014996F}" type="datetimeFigureOut">
              <a:rPr lang="hu-HU" smtClean="0"/>
              <a:t>2025. 05. 16.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DA4C8018-9A27-449D-B488-96E3BF1098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ABBAC60E-B770-4FF5-AEFA-800A28D66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B33AB-CD08-4D5C-BD5A-50515C667E2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5987844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28383">
              <a:srgbClr val="E9EEF8"/>
            </a:gs>
            <a:gs pos="74300">
              <a:srgbClr val="D3DEF1"/>
            </a:gs>
            <a:gs pos="100000">
              <a:schemeClr val="accent1">
                <a:lumMod val="30000"/>
                <a:lumOff val="7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>
            <a:extLst>
              <a:ext uri="{FF2B5EF4-FFF2-40B4-BE49-F238E27FC236}">
                <a16:creationId xmlns:a16="http://schemas.microsoft.com/office/drawing/2014/main" id="{0810E1E6-5163-4F76-BEED-BBC47F60B0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9BCD00D3-20AB-428F-8EAF-1CD7D8F528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6406C51F-85BF-4298-93BA-0C9C3D79B4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C7206F-81B5-47CB-B4AE-74E52014996F}" type="datetimeFigureOut">
              <a:rPr lang="hu-HU" smtClean="0"/>
              <a:t>2025. 05. 16.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E9DC32C3-C2AE-446A-82C2-5436D5FED1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4D4C8F20-317D-48D1-8FE5-1FE358EAAF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8B33AB-CD08-4D5C-BD5A-50515C667E2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2241847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u="none" kern="1200">
          <a:solidFill>
            <a:schemeClr val="tx1"/>
          </a:solidFill>
          <a:latin typeface="Times New Roman" panose="02020603050405020304" pitchFamily="18" charset="0"/>
          <a:ea typeface="+mj-ea"/>
          <a:cs typeface="Times New Roman" panose="02020603050405020304" pitchFamily="18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Relationship Id="rId9" Type="http://schemas.openxmlformats.org/officeDocument/2006/relationships/image" Target="../media/image5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png"/><Relationship Id="rId11" Type="http://schemas.openxmlformats.org/officeDocument/2006/relationships/image" Target="../media/image74.png"/><Relationship Id="rId5" Type="http://schemas.openxmlformats.org/officeDocument/2006/relationships/image" Target="../media/image68.png"/><Relationship Id="rId10" Type="http://schemas.openxmlformats.org/officeDocument/2006/relationships/image" Target="../media/image73.png"/><Relationship Id="rId4" Type="http://schemas.openxmlformats.org/officeDocument/2006/relationships/image" Target="../media/image67.png"/><Relationship Id="rId9" Type="http://schemas.openxmlformats.org/officeDocument/2006/relationships/image" Target="../media/image7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28383">
              <a:srgbClr val="E9EEF8"/>
            </a:gs>
            <a:gs pos="74300">
              <a:srgbClr val="D3DEF1"/>
            </a:gs>
            <a:gs pos="100000">
              <a:schemeClr val="accent1">
                <a:lumMod val="30000"/>
                <a:lumOff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4C2F8A8-959D-483B-B850-30DF44BA8D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699197"/>
            <a:ext cx="9144000" cy="1459606"/>
          </a:xfrm>
        </p:spPr>
        <p:txBody>
          <a:bodyPr>
            <a:normAutofit/>
          </a:bodyPr>
          <a:lstStyle/>
          <a:p>
            <a:r>
              <a:rPr lang="hu-HU">
                <a:latin typeface="Times New Roman"/>
                <a:cs typeface="Times New Roman"/>
              </a:rPr>
              <a:t>Chatex</a:t>
            </a:r>
            <a:br>
              <a:rPr lang="hu-HU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hu-HU" sz="2400" i="1">
                <a:latin typeface="Times New Roman"/>
                <a:ea typeface="+mn-ea"/>
                <a:cs typeface="Times New Roman"/>
              </a:rPr>
              <a:t>Egy modern, egyszerű chat alkalmazás</a:t>
            </a:r>
          </a:p>
        </p:txBody>
      </p:sp>
      <p:sp>
        <p:nvSpPr>
          <p:cNvPr id="5" name="Alcím 4">
            <a:extLst>
              <a:ext uri="{FF2B5EF4-FFF2-40B4-BE49-F238E27FC236}">
                <a16:creationId xmlns:a16="http://schemas.microsoft.com/office/drawing/2014/main" id="{C7E239EF-C4D2-4828-B408-444095E217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76489"/>
            <a:ext cx="9144000" cy="1655762"/>
          </a:xfrm>
        </p:spPr>
        <p:txBody>
          <a:bodyPr>
            <a:normAutofit lnSpcReduction="10000"/>
          </a:bodyPr>
          <a:lstStyle/>
          <a:p>
            <a:pPr algn="r"/>
            <a:r>
              <a:rPr lang="hu-HU" b="1" u="sng">
                <a:latin typeface="Times New Roman" panose="02020603050405020304" pitchFamily="18" charset="0"/>
                <a:cs typeface="Times New Roman" panose="02020603050405020304" pitchFamily="18" charset="0"/>
              </a:rPr>
              <a:t>Készítették a 13.D osztály tanulói:</a:t>
            </a:r>
            <a:r>
              <a:rPr lang="hu-HU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r"/>
            <a:r>
              <a:rPr lang="hu-HU">
                <a:latin typeface="Times New Roman" panose="02020603050405020304" pitchFamily="18" charset="0"/>
                <a:cs typeface="Times New Roman" panose="02020603050405020304" pitchFamily="18" charset="0"/>
              </a:rPr>
              <a:t>Szép Dániel</a:t>
            </a:r>
          </a:p>
          <a:p>
            <a:pPr algn="r"/>
            <a:r>
              <a:rPr lang="hu-HU">
                <a:latin typeface="Times New Roman" panose="02020603050405020304" pitchFamily="18" charset="0"/>
                <a:cs typeface="Times New Roman" panose="02020603050405020304" pitchFamily="18" charset="0"/>
              </a:rPr>
              <a:t>Kiss Levente Ábris</a:t>
            </a:r>
          </a:p>
          <a:p>
            <a:pPr algn="r"/>
            <a:r>
              <a:rPr lang="hu-HU">
                <a:latin typeface="Times New Roman" panose="02020603050405020304" pitchFamily="18" charset="0"/>
                <a:cs typeface="Times New Roman" panose="02020603050405020304" pitchFamily="18" charset="0"/>
              </a:rPr>
              <a:t>(Szabó Richárd László)</a:t>
            </a:r>
          </a:p>
        </p:txBody>
      </p:sp>
      <p:pic>
        <p:nvPicPr>
          <p:cNvPr id="7" name="Kép 6" descr="A képen Grafika, kör, Betűtípus, embléma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35D295E1-0940-8E3D-211B-D7601B9E10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6000" y="512323"/>
            <a:ext cx="2160000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8359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FA5CAE2-0F52-7BBA-74AC-914C0B3F0D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3. Működése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223B0433-B830-1AB6-FE87-0572C29672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153172" cy="4351338"/>
          </a:xfrm>
        </p:spPr>
        <p:txBody>
          <a:bodyPr/>
          <a:lstStyle/>
          <a:p>
            <a:r>
              <a:rPr lang="hu-HU"/>
              <a:t>Chatex </a:t>
            </a:r>
            <a:r>
              <a:rPr lang="hu-HU" b="1"/>
              <a:t>működésének szerkezete:</a:t>
            </a:r>
          </a:p>
          <a:p>
            <a:pPr lvl="1"/>
            <a:r>
              <a:rPr lang="hu-HU" b="1"/>
              <a:t>Egységes folyamat: </a:t>
            </a:r>
            <a:r>
              <a:rPr lang="hu-HU"/>
              <a:t>Dart → PHP → Adatbázis</a:t>
            </a:r>
          </a:p>
          <a:p>
            <a:pPr lvl="2"/>
            <a:r>
              <a:rPr lang="hu-HU"/>
              <a:t>Pl.: regisztráció, bejelentkezés, barátkezelés </a:t>
            </a:r>
            <a:r>
              <a:rPr lang="hu-HU" b="1"/>
              <a:t>logikája</a:t>
            </a:r>
          </a:p>
          <a:p>
            <a:pPr lvl="1"/>
            <a:r>
              <a:rPr lang="hu-HU" b="1"/>
              <a:t>Websocket folyamat: </a:t>
            </a:r>
            <a:r>
              <a:rPr lang="hu-HU"/>
              <a:t>Websocket csatlakozás → Információ küldése → Lokális/Adatbázis adatok frissítése → Websocket lecsatlakozás</a:t>
            </a:r>
          </a:p>
          <a:p>
            <a:pPr lvl="2"/>
            <a:r>
              <a:rPr lang="hu-HU"/>
              <a:t>Pl.: chatek </a:t>
            </a:r>
            <a:r>
              <a:rPr lang="hu-HU" b="1"/>
              <a:t>betöltése</a:t>
            </a:r>
            <a:r>
              <a:rPr lang="hu-HU"/>
              <a:t>, valós-idejű </a:t>
            </a:r>
            <a:r>
              <a:rPr lang="hu-HU" b="1"/>
              <a:t>üzenetek megjelenítése</a:t>
            </a:r>
          </a:p>
          <a:p>
            <a:pPr lvl="1"/>
            <a:r>
              <a:rPr lang="hu-HU" b="1"/>
              <a:t>Jelszó helyreállítás folyamat:</a:t>
            </a:r>
            <a:r>
              <a:rPr lang="hu-HU"/>
              <a:t> Dart → PHP → Email → Jelszó helyreállító weblap</a:t>
            </a:r>
          </a:p>
        </p:txBody>
      </p:sp>
    </p:spTree>
    <p:extLst>
      <p:ext uri="{BB962C8B-B14F-4D97-AF65-F5344CB8AC3E}">
        <p14:creationId xmlns:p14="http://schemas.microsoft.com/office/powerpoint/2010/main" val="24818404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5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5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25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25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5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25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zövegdoboz 20">
            <a:extLst>
              <a:ext uri="{FF2B5EF4-FFF2-40B4-BE49-F238E27FC236}">
                <a16:creationId xmlns:a16="http://schemas.microsoft.com/office/drawing/2014/main" id="{2176EB69-B89D-E447-5EAC-554850B7F7D8}"/>
              </a:ext>
            </a:extLst>
          </p:cNvPr>
          <p:cNvSpPr txBox="1"/>
          <p:nvPr/>
        </p:nvSpPr>
        <p:spPr>
          <a:xfrm>
            <a:off x="0" y="0"/>
            <a:ext cx="262965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Egységes folyamat:</a:t>
            </a:r>
          </a:p>
        </p:txBody>
      </p:sp>
      <p:sp>
        <p:nvSpPr>
          <p:cNvPr id="2" name="Szövegdoboz 1">
            <a:extLst>
              <a:ext uri="{FF2B5EF4-FFF2-40B4-BE49-F238E27FC236}">
                <a16:creationId xmlns:a16="http://schemas.microsoft.com/office/drawing/2014/main" id="{1653ADB6-CBC7-D0EC-B593-970F9AEC8185}"/>
              </a:ext>
            </a:extLst>
          </p:cNvPr>
          <p:cNvSpPr txBox="1"/>
          <p:nvPr/>
        </p:nvSpPr>
        <p:spPr>
          <a:xfrm>
            <a:off x="-14377" y="4888492"/>
            <a:ext cx="279638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000" u="sng">
                <a:latin typeface="Times New Roman" panose="02020603050405020304" pitchFamily="18" charset="0"/>
                <a:cs typeface="Times New Roman" panose="02020603050405020304" pitchFamily="18" charset="0"/>
              </a:rPr>
              <a:t>Visszajelzés:</a:t>
            </a:r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850D9C73-0B28-7A28-8DFA-B1579580818B}"/>
              </a:ext>
            </a:extLst>
          </p:cNvPr>
          <p:cNvSpPr txBox="1"/>
          <p:nvPr/>
        </p:nvSpPr>
        <p:spPr>
          <a:xfrm>
            <a:off x="0" y="1536175"/>
            <a:ext cx="294807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000">
                <a:latin typeface="Times New Roman" panose="02020603050405020304" pitchFamily="18" charset="0"/>
                <a:cs typeface="Times New Roman" panose="02020603050405020304" pitchFamily="18" charset="0"/>
              </a:rPr>
              <a:t>1. Adatok </a:t>
            </a:r>
            <a:r>
              <a:rPr lang="hu-HU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beírása</a:t>
            </a:r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A9A265B0-7284-DD55-0CE7-2020A3F18A68}"/>
              </a:ext>
            </a:extLst>
          </p:cNvPr>
          <p:cNvSpPr txBox="1"/>
          <p:nvPr/>
        </p:nvSpPr>
        <p:spPr>
          <a:xfrm>
            <a:off x="0" y="982177"/>
            <a:ext cx="262965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000" u="sng">
                <a:latin typeface="Times New Roman" panose="02020603050405020304" pitchFamily="18" charset="0"/>
                <a:cs typeface="Times New Roman" panose="02020603050405020304" pitchFamily="18" charset="0"/>
              </a:rPr>
              <a:t>Regisztráció:</a:t>
            </a:r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CFEFE54B-2429-E8E6-0924-4F11D9660378}"/>
              </a:ext>
            </a:extLst>
          </p:cNvPr>
          <p:cNvSpPr txBox="1"/>
          <p:nvPr/>
        </p:nvSpPr>
        <p:spPr>
          <a:xfrm>
            <a:off x="0" y="2090173"/>
            <a:ext cx="279638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000">
                <a:latin typeface="Times New Roman" panose="02020603050405020304" pitchFamily="18" charset="0"/>
                <a:cs typeface="Times New Roman" panose="02020603050405020304" pitchFamily="18" charset="0"/>
              </a:rPr>
              <a:t>2. Regisztrálás gomb </a:t>
            </a:r>
            <a:r>
              <a:rPr lang="hu-HU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megnyomása</a:t>
            </a:r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B6384DAE-68BA-04E6-2B43-69836147235C}"/>
              </a:ext>
            </a:extLst>
          </p:cNvPr>
          <p:cNvSpPr txBox="1"/>
          <p:nvPr/>
        </p:nvSpPr>
        <p:spPr>
          <a:xfrm>
            <a:off x="-14377" y="3489174"/>
            <a:ext cx="279638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000">
                <a:latin typeface="Times New Roman" panose="02020603050405020304" pitchFamily="18" charset="0"/>
                <a:cs typeface="Times New Roman" panose="02020603050405020304" pitchFamily="18" charset="0"/>
              </a:rPr>
              <a:t>3. </a:t>
            </a:r>
            <a:r>
              <a:rPr lang="hu-HU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átirányítás</a:t>
            </a:r>
            <a:r>
              <a:rPr lang="hu-HU" sz="3000">
                <a:latin typeface="Times New Roman" panose="02020603050405020304" pitchFamily="18" charset="0"/>
                <a:cs typeface="Times New Roman" panose="02020603050405020304" pitchFamily="18" charset="0"/>
              </a:rPr>
              <a:t> a főképernyőre </a:t>
            </a:r>
            <a:r>
              <a:rPr lang="hu-HU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(adott nyelven)</a:t>
            </a:r>
          </a:p>
        </p:txBody>
      </p:sp>
      <p:pic>
        <p:nvPicPr>
          <p:cNvPr id="10" name="Kép 9" descr="A képen szöveg, képernyőkép, szoftver, Betűtípus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5B13DB23-4545-C72C-4DCC-3E74BA8EDF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5534" y="0"/>
            <a:ext cx="3086100" cy="6858000"/>
          </a:xfrm>
          <a:prstGeom prst="rect">
            <a:avLst/>
          </a:prstGeom>
        </p:spPr>
      </p:pic>
      <p:pic>
        <p:nvPicPr>
          <p:cNvPr id="12" name="Kép 11" descr="A képen szöveg, képernyőkép, szoftver, Betűtípus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D054C751-9618-306E-306D-BCBA2C2718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0717" y="0"/>
            <a:ext cx="3086100" cy="6858000"/>
          </a:xfrm>
          <a:prstGeom prst="rect">
            <a:avLst/>
          </a:prstGeom>
        </p:spPr>
      </p:pic>
      <p:pic>
        <p:nvPicPr>
          <p:cNvPr id="14" name="Kép 13" descr="A képen szöveg, képernyőkép, szoftver, Multimédiás szoftver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3B4A4E05-45CE-85CA-E965-18D8BA94FA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5900" y="0"/>
            <a:ext cx="3086100" cy="6858000"/>
          </a:xfrm>
          <a:prstGeom prst="rect">
            <a:avLst/>
          </a:prstGeom>
        </p:spPr>
      </p:pic>
      <p:sp>
        <p:nvSpPr>
          <p:cNvPr id="15" name="Szövegdoboz 14">
            <a:extLst>
              <a:ext uri="{FF2B5EF4-FFF2-40B4-BE49-F238E27FC236}">
                <a16:creationId xmlns:a16="http://schemas.microsoft.com/office/drawing/2014/main" id="{EA362C48-3F1F-FD31-5A65-1888B05F9EB7}"/>
              </a:ext>
            </a:extLst>
          </p:cNvPr>
          <p:cNvSpPr txBox="1"/>
          <p:nvPr/>
        </p:nvSpPr>
        <p:spPr>
          <a:xfrm>
            <a:off x="151692" y="5364479"/>
            <a:ext cx="279638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hu-HU" sz="3000">
                <a:latin typeface="Times New Roman" panose="02020603050405020304" pitchFamily="18" charset="0"/>
                <a:cs typeface="Times New Roman" panose="02020603050405020304" pitchFamily="18" charset="0"/>
              </a:rPr>
              <a:t>Toastok (kapcsolati hiba stb.)</a:t>
            </a:r>
          </a:p>
        </p:txBody>
      </p:sp>
    </p:spTree>
    <p:extLst>
      <p:ext uri="{BB962C8B-B14F-4D97-AF65-F5344CB8AC3E}">
        <p14:creationId xmlns:p14="http://schemas.microsoft.com/office/powerpoint/2010/main" val="41144466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6" grpId="0"/>
      <p:bldP spid="1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F3DCF3-AD95-ADA4-3DFF-193D482117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Kép 15" descr="A képen szöveg, képernyőkép, szoftver, Multimédiás szoftver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13CD3523-5B23-48C1-29FF-D81063FF0F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5042" y="0"/>
            <a:ext cx="3086100" cy="6858000"/>
          </a:xfrm>
          <a:prstGeom prst="rect">
            <a:avLst/>
          </a:prstGeom>
        </p:spPr>
      </p:pic>
      <p:pic>
        <p:nvPicPr>
          <p:cNvPr id="18" name="Kép 17" descr="A képen szöveg, képernyőkép, szoftver, Multimédiás szoftver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60ED6151-8BE0-5573-7EF2-51F22DE53A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5471" y="0"/>
            <a:ext cx="3086100" cy="6858000"/>
          </a:xfrm>
          <a:prstGeom prst="rect">
            <a:avLst/>
          </a:prstGeom>
        </p:spPr>
      </p:pic>
      <p:pic>
        <p:nvPicPr>
          <p:cNvPr id="20" name="Kép 19" descr="A képen szöveg, képernyőkép, szoftver, multimédia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082332E3-996E-9CD5-8DCB-32E37396A9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5900" y="0"/>
            <a:ext cx="3086100" cy="6858000"/>
          </a:xfrm>
          <a:prstGeom prst="rect">
            <a:avLst/>
          </a:prstGeom>
        </p:spPr>
      </p:pic>
      <p:sp>
        <p:nvSpPr>
          <p:cNvPr id="21" name="Szövegdoboz 20">
            <a:extLst>
              <a:ext uri="{FF2B5EF4-FFF2-40B4-BE49-F238E27FC236}">
                <a16:creationId xmlns:a16="http://schemas.microsoft.com/office/drawing/2014/main" id="{1BA2BF46-9D22-BD1F-262B-7C6C4B5099F2}"/>
              </a:ext>
            </a:extLst>
          </p:cNvPr>
          <p:cNvSpPr txBox="1"/>
          <p:nvPr/>
        </p:nvSpPr>
        <p:spPr>
          <a:xfrm>
            <a:off x="0" y="0"/>
            <a:ext cx="262965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Egységes folyamat:</a:t>
            </a:r>
          </a:p>
        </p:txBody>
      </p:sp>
      <p:sp>
        <p:nvSpPr>
          <p:cNvPr id="2" name="Szövegdoboz 1">
            <a:extLst>
              <a:ext uri="{FF2B5EF4-FFF2-40B4-BE49-F238E27FC236}">
                <a16:creationId xmlns:a16="http://schemas.microsoft.com/office/drawing/2014/main" id="{E92ACD17-41A5-BB8C-421B-360B8848FD55}"/>
              </a:ext>
            </a:extLst>
          </p:cNvPr>
          <p:cNvSpPr txBox="1"/>
          <p:nvPr/>
        </p:nvSpPr>
        <p:spPr>
          <a:xfrm>
            <a:off x="-19622" y="4350181"/>
            <a:ext cx="279638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000" u="sng">
                <a:latin typeface="Times New Roman" panose="02020603050405020304" pitchFamily="18" charset="0"/>
                <a:cs typeface="Times New Roman" panose="02020603050405020304" pitchFamily="18" charset="0"/>
              </a:rPr>
              <a:t>Visszajelzés:</a:t>
            </a:r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BC36679A-050B-65CE-7541-B8FB322CC995}"/>
              </a:ext>
            </a:extLst>
          </p:cNvPr>
          <p:cNvSpPr txBox="1"/>
          <p:nvPr/>
        </p:nvSpPr>
        <p:spPr>
          <a:xfrm>
            <a:off x="-34329" y="1396536"/>
            <a:ext cx="294840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000">
                <a:latin typeface="Times New Roman" panose="02020603050405020304" pitchFamily="18" charset="0"/>
                <a:cs typeface="Times New Roman" panose="02020603050405020304" pitchFamily="18" charset="0"/>
              </a:rPr>
              <a:t>1. Adatok </a:t>
            </a:r>
            <a:r>
              <a:rPr lang="hu-HU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beírása</a:t>
            </a:r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49FA76B9-B177-0662-C78B-F38A793B6E4A}"/>
              </a:ext>
            </a:extLst>
          </p:cNvPr>
          <p:cNvSpPr txBox="1"/>
          <p:nvPr/>
        </p:nvSpPr>
        <p:spPr>
          <a:xfrm>
            <a:off x="0" y="923330"/>
            <a:ext cx="262965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000" u="sng">
                <a:latin typeface="Times New Roman" panose="02020603050405020304" pitchFamily="18" charset="0"/>
                <a:cs typeface="Times New Roman" panose="02020603050405020304" pitchFamily="18" charset="0"/>
              </a:rPr>
              <a:t>Bejelentkezés:</a:t>
            </a:r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306948E1-E606-3D4D-2C4F-90BA0F6A6A70}"/>
              </a:ext>
            </a:extLst>
          </p:cNvPr>
          <p:cNvSpPr txBox="1"/>
          <p:nvPr/>
        </p:nvSpPr>
        <p:spPr>
          <a:xfrm>
            <a:off x="-19622" y="1869742"/>
            <a:ext cx="279638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000">
                <a:latin typeface="Times New Roman" panose="02020603050405020304" pitchFamily="18" charset="0"/>
                <a:cs typeface="Times New Roman" panose="02020603050405020304" pitchFamily="18" charset="0"/>
              </a:rPr>
              <a:t>2. Bejelentkezés gomb </a:t>
            </a:r>
            <a:r>
              <a:rPr lang="hu-HU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megnyomása</a:t>
            </a:r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C2E06C03-42B4-D6A8-EC67-FB089D098AF6}"/>
              </a:ext>
            </a:extLst>
          </p:cNvPr>
          <p:cNvSpPr txBox="1"/>
          <p:nvPr/>
        </p:nvSpPr>
        <p:spPr>
          <a:xfrm>
            <a:off x="-34329" y="3347070"/>
            <a:ext cx="27963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000">
                <a:latin typeface="Times New Roman" panose="02020603050405020304" pitchFamily="18" charset="0"/>
                <a:cs typeface="Times New Roman" panose="02020603050405020304" pitchFamily="18" charset="0"/>
              </a:rPr>
              <a:t>3. </a:t>
            </a:r>
            <a:r>
              <a:rPr lang="hu-HU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átirányítás</a:t>
            </a:r>
            <a:r>
              <a:rPr lang="hu-HU" sz="3000">
                <a:latin typeface="Times New Roman" panose="02020603050405020304" pitchFamily="18" charset="0"/>
                <a:cs typeface="Times New Roman" panose="02020603050405020304" pitchFamily="18" charset="0"/>
              </a:rPr>
              <a:t> a chatekhez</a:t>
            </a:r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EF78B697-16BF-019D-A123-BC889BF8D14D}"/>
              </a:ext>
            </a:extLst>
          </p:cNvPr>
          <p:cNvSpPr txBox="1"/>
          <p:nvPr/>
        </p:nvSpPr>
        <p:spPr>
          <a:xfrm>
            <a:off x="117694" y="4851778"/>
            <a:ext cx="279638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hu-HU" sz="3000" err="1">
                <a:latin typeface="Times New Roman" panose="02020603050405020304" pitchFamily="18" charset="0"/>
                <a:cs typeface="Times New Roman" panose="02020603050405020304" pitchFamily="18" charset="0"/>
              </a:rPr>
              <a:t>Toastok</a:t>
            </a:r>
            <a:r>
              <a:rPr lang="hu-HU" sz="3000">
                <a:latin typeface="Times New Roman" panose="02020603050405020304" pitchFamily="18" charset="0"/>
                <a:cs typeface="Times New Roman" panose="02020603050405020304" pitchFamily="18" charset="0"/>
              </a:rPr>
              <a:t> (kapcsolati hiba stb.)</a:t>
            </a:r>
          </a:p>
        </p:txBody>
      </p:sp>
    </p:spTree>
    <p:extLst>
      <p:ext uri="{BB962C8B-B14F-4D97-AF65-F5344CB8AC3E}">
        <p14:creationId xmlns:p14="http://schemas.microsoft.com/office/powerpoint/2010/main" val="19164316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6" grpId="0"/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61ADAC-77D9-B44A-492E-B5FADEF12E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zövegdoboz 20">
            <a:extLst>
              <a:ext uri="{FF2B5EF4-FFF2-40B4-BE49-F238E27FC236}">
                <a16:creationId xmlns:a16="http://schemas.microsoft.com/office/drawing/2014/main" id="{F3187F90-D5FF-FBBF-7592-F4671DE31037}"/>
              </a:ext>
            </a:extLst>
          </p:cNvPr>
          <p:cNvSpPr txBox="1"/>
          <p:nvPr/>
        </p:nvSpPr>
        <p:spPr>
          <a:xfrm>
            <a:off x="0" y="0"/>
            <a:ext cx="262965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Egységes folyamat:</a:t>
            </a:r>
          </a:p>
        </p:txBody>
      </p:sp>
      <p:sp>
        <p:nvSpPr>
          <p:cNvPr id="2" name="Szövegdoboz 1">
            <a:extLst>
              <a:ext uri="{FF2B5EF4-FFF2-40B4-BE49-F238E27FC236}">
                <a16:creationId xmlns:a16="http://schemas.microsoft.com/office/drawing/2014/main" id="{827D7EC2-A5D3-7F24-C93D-C060F4CFDE6B}"/>
              </a:ext>
            </a:extLst>
          </p:cNvPr>
          <p:cNvSpPr txBox="1"/>
          <p:nvPr/>
        </p:nvSpPr>
        <p:spPr>
          <a:xfrm>
            <a:off x="-19623" y="3418597"/>
            <a:ext cx="279638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000" u="sng">
                <a:latin typeface="Times New Roman" panose="02020603050405020304" pitchFamily="18" charset="0"/>
                <a:cs typeface="Times New Roman" panose="02020603050405020304" pitchFamily="18" charset="0"/>
              </a:rPr>
              <a:t>Visszajelzés:</a:t>
            </a:r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F64C4E99-ACA4-7693-CD66-F94159B1D846}"/>
              </a:ext>
            </a:extLst>
          </p:cNvPr>
          <p:cNvSpPr txBox="1"/>
          <p:nvPr/>
        </p:nvSpPr>
        <p:spPr>
          <a:xfrm>
            <a:off x="-19623" y="1408077"/>
            <a:ext cx="289445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000">
                <a:latin typeface="Times New Roman" panose="02020603050405020304" pitchFamily="18" charset="0"/>
                <a:cs typeface="Times New Roman" panose="02020603050405020304" pitchFamily="18" charset="0"/>
              </a:rPr>
              <a:t>1. Barát </a:t>
            </a:r>
            <a:r>
              <a:rPr lang="hu-HU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jelölése</a:t>
            </a:r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6F39209A-B9C0-E79D-5E3B-68313E1C847F}"/>
              </a:ext>
            </a:extLst>
          </p:cNvPr>
          <p:cNvSpPr txBox="1"/>
          <p:nvPr/>
        </p:nvSpPr>
        <p:spPr>
          <a:xfrm>
            <a:off x="0" y="923330"/>
            <a:ext cx="262965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000" u="sng">
                <a:latin typeface="Times New Roman" panose="02020603050405020304" pitchFamily="18" charset="0"/>
                <a:cs typeface="Times New Roman" panose="02020603050405020304" pitchFamily="18" charset="0"/>
              </a:rPr>
              <a:t>Barátkezelés:</a:t>
            </a:r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E12CD90B-C708-25D3-C32D-4722F2486B82}"/>
              </a:ext>
            </a:extLst>
          </p:cNvPr>
          <p:cNvSpPr txBox="1"/>
          <p:nvPr/>
        </p:nvSpPr>
        <p:spPr>
          <a:xfrm>
            <a:off x="-1393" y="1869742"/>
            <a:ext cx="289445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000">
                <a:latin typeface="Times New Roman" panose="02020603050405020304" pitchFamily="18" charset="0"/>
                <a:cs typeface="Times New Roman" panose="02020603050405020304" pitchFamily="18" charset="0"/>
              </a:rPr>
              <a:t>2. Barátok kezelése </a:t>
            </a:r>
            <a:r>
              <a:rPr lang="hu-HU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(fogadóként)</a:t>
            </a:r>
          </a:p>
        </p:txBody>
      </p:sp>
      <p:pic>
        <p:nvPicPr>
          <p:cNvPr id="8" name="Kép 7" descr="A képen szöveg, képernyőkép, szoftver, multimédia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BF219914-0E0F-C2EA-9FC6-7A37849B0F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8876" y="0"/>
            <a:ext cx="3086100" cy="6858000"/>
          </a:xfrm>
          <a:prstGeom prst="rect">
            <a:avLst/>
          </a:prstGeom>
        </p:spPr>
      </p:pic>
      <p:pic>
        <p:nvPicPr>
          <p:cNvPr id="10" name="Kép 9" descr="A képen szöveg, képernyőkép, szoftver, multimédia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22DCE840-3EC2-726F-13CC-B33B77D1D7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2607" y="0"/>
            <a:ext cx="3086100" cy="6858000"/>
          </a:xfrm>
          <a:prstGeom prst="rect">
            <a:avLst/>
          </a:prstGeom>
        </p:spPr>
      </p:pic>
      <p:pic>
        <p:nvPicPr>
          <p:cNvPr id="12" name="Kép 11" descr="A képen szöveg, képernyőkép, szoftver, multimédia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221E793D-7210-7CDA-CE71-44B8EEED440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6812" y="0"/>
            <a:ext cx="3086100" cy="6858000"/>
          </a:xfrm>
          <a:prstGeom prst="rect">
            <a:avLst/>
          </a:prstGeom>
        </p:spPr>
      </p:pic>
      <p:pic>
        <p:nvPicPr>
          <p:cNvPr id="14" name="Kép 13" descr="A képen szöveg, képernyőkép, multimédia, szoftver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9E33B62F-7676-9DC3-BF6A-0F9BF9EE2E9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3340" y="0"/>
            <a:ext cx="3086100" cy="6858000"/>
          </a:xfrm>
          <a:prstGeom prst="rect">
            <a:avLst/>
          </a:prstGeom>
        </p:spPr>
      </p:pic>
      <p:pic>
        <p:nvPicPr>
          <p:cNvPr id="17" name="Kép 16" descr="A képen szöveg, képernyőkép, szoftver, Multimédiás szoftver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406727BC-08BA-0EEE-DA78-F3DC1DCF168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5900" y="0"/>
            <a:ext cx="3086100" cy="6858000"/>
          </a:xfrm>
          <a:prstGeom prst="rect">
            <a:avLst/>
          </a:prstGeom>
        </p:spPr>
      </p:pic>
      <p:sp>
        <p:nvSpPr>
          <p:cNvPr id="19" name="Szövegdoboz 18">
            <a:extLst>
              <a:ext uri="{FF2B5EF4-FFF2-40B4-BE49-F238E27FC236}">
                <a16:creationId xmlns:a16="http://schemas.microsoft.com/office/drawing/2014/main" id="{C1E80ABC-EE18-0B1C-43CA-C7D787483B9C}"/>
              </a:ext>
            </a:extLst>
          </p:cNvPr>
          <p:cNvSpPr txBox="1"/>
          <p:nvPr/>
        </p:nvSpPr>
        <p:spPr>
          <a:xfrm>
            <a:off x="40617" y="6062767"/>
            <a:ext cx="279638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hu-HU" sz="3000">
                <a:latin typeface="Times New Roman" panose="02020603050405020304" pitchFamily="18" charset="0"/>
                <a:cs typeface="Times New Roman" panose="02020603050405020304" pitchFamily="18" charset="0"/>
              </a:rPr>
              <a:t>Számláló</a:t>
            </a:r>
          </a:p>
        </p:txBody>
      </p:sp>
      <p:sp>
        <p:nvSpPr>
          <p:cNvPr id="22" name="Szövegdoboz 21">
            <a:extLst>
              <a:ext uri="{FF2B5EF4-FFF2-40B4-BE49-F238E27FC236}">
                <a16:creationId xmlns:a16="http://schemas.microsoft.com/office/drawing/2014/main" id="{0B241683-6F0A-907B-928E-92EDE66B093D}"/>
              </a:ext>
            </a:extLst>
          </p:cNvPr>
          <p:cNvSpPr txBox="1"/>
          <p:nvPr/>
        </p:nvSpPr>
        <p:spPr>
          <a:xfrm>
            <a:off x="30805" y="3831817"/>
            <a:ext cx="27963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hu-HU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Kapcsolata</a:t>
            </a:r>
            <a:r>
              <a:rPr lang="hu-HU" sz="3000">
                <a:latin typeface="Times New Roman" panose="02020603050405020304" pitchFamily="18" charset="0"/>
                <a:cs typeface="Times New Roman" panose="02020603050405020304" pitchFamily="18" charset="0"/>
              </a:rPr>
              <a:t> az illetővel</a:t>
            </a:r>
          </a:p>
        </p:txBody>
      </p:sp>
      <p:sp>
        <p:nvSpPr>
          <p:cNvPr id="23" name="Szövegdoboz 22">
            <a:extLst>
              <a:ext uri="{FF2B5EF4-FFF2-40B4-BE49-F238E27FC236}">
                <a16:creationId xmlns:a16="http://schemas.microsoft.com/office/drawing/2014/main" id="{A1BE119B-CA41-D5EE-C995-D6005ACF14B7}"/>
              </a:ext>
            </a:extLst>
          </p:cNvPr>
          <p:cNvSpPr txBox="1"/>
          <p:nvPr/>
        </p:nvSpPr>
        <p:spPr>
          <a:xfrm>
            <a:off x="32198" y="4690453"/>
            <a:ext cx="274456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hu-HU" sz="3000">
                <a:latin typeface="Times New Roman" panose="02020603050405020304" pitchFamily="18" charset="0"/>
                <a:cs typeface="Times New Roman" panose="02020603050405020304" pitchFamily="18" charset="0"/>
              </a:rPr>
              <a:t>Toastok (kapcsolati hiba stb.)</a:t>
            </a:r>
          </a:p>
        </p:txBody>
      </p:sp>
    </p:spTree>
    <p:extLst>
      <p:ext uri="{BB962C8B-B14F-4D97-AF65-F5344CB8AC3E}">
        <p14:creationId xmlns:p14="http://schemas.microsoft.com/office/powerpoint/2010/main" val="22725174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xit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" dur="25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25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25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25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8" dur="25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25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5" grpId="0"/>
      <p:bldP spid="19" grpId="0"/>
      <p:bldP spid="22" grpId="0"/>
      <p:bldP spid="2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445FF5-836F-A1EB-A770-2D6FE9B683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ép 2" descr="A képen szöveg, képernyőkép, multimédia, szoftver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2CDD51D7-A4B6-5F0E-4BE6-EA6B28783D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0143" y="0"/>
            <a:ext cx="3086100" cy="6858000"/>
          </a:xfrm>
          <a:prstGeom prst="rect">
            <a:avLst/>
          </a:prstGeom>
        </p:spPr>
      </p:pic>
      <p:pic>
        <p:nvPicPr>
          <p:cNvPr id="5" name="Kép 4" descr="A képen szöveg, képernyőkép, multimédia, szoftver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746BB35D-6CDA-5D21-4374-7379F7CA12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8021" y="0"/>
            <a:ext cx="3086100" cy="6858000"/>
          </a:xfrm>
          <a:prstGeom prst="rect">
            <a:avLst/>
          </a:prstGeom>
        </p:spPr>
      </p:pic>
      <p:sp>
        <p:nvSpPr>
          <p:cNvPr id="8" name="Szövegdoboz 7">
            <a:extLst>
              <a:ext uri="{FF2B5EF4-FFF2-40B4-BE49-F238E27FC236}">
                <a16:creationId xmlns:a16="http://schemas.microsoft.com/office/drawing/2014/main" id="{C5F2A6D7-0AB6-5FDB-A095-4A656B6AD3BC}"/>
              </a:ext>
            </a:extLst>
          </p:cNvPr>
          <p:cNvSpPr txBox="1"/>
          <p:nvPr/>
        </p:nvSpPr>
        <p:spPr>
          <a:xfrm>
            <a:off x="0" y="0"/>
            <a:ext cx="26864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Websocket folyamat:</a:t>
            </a:r>
          </a:p>
        </p:txBody>
      </p:sp>
      <p:sp>
        <p:nvSpPr>
          <p:cNvPr id="2" name="Szövegdoboz 1">
            <a:extLst>
              <a:ext uri="{FF2B5EF4-FFF2-40B4-BE49-F238E27FC236}">
                <a16:creationId xmlns:a16="http://schemas.microsoft.com/office/drawing/2014/main" id="{C7A059A3-95F5-F9D9-DD4B-C6EA5D5CB103}"/>
              </a:ext>
            </a:extLst>
          </p:cNvPr>
          <p:cNvSpPr txBox="1"/>
          <p:nvPr/>
        </p:nvSpPr>
        <p:spPr>
          <a:xfrm>
            <a:off x="0" y="4457343"/>
            <a:ext cx="268649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000" u="sng">
                <a:latin typeface="Times New Roman" panose="02020603050405020304" pitchFamily="18" charset="0"/>
                <a:cs typeface="Times New Roman" panose="02020603050405020304" pitchFamily="18" charset="0"/>
              </a:rPr>
              <a:t>Visszajelzés:</a:t>
            </a:r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D69150D3-5D54-69A0-D70F-A250A35FF1F1}"/>
              </a:ext>
            </a:extLst>
          </p:cNvPr>
          <p:cNvSpPr txBox="1"/>
          <p:nvPr/>
        </p:nvSpPr>
        <p:spPr>
          <a:xfrm>
            <a:off x="0" y="1505694"/>
            <a:ext cx="26864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000">
                <a:latin typeface="Times New Roman" panose="02020603050405020304" pitchFamily="18" charset="0"/>
                <a:cs typeface="Times New Roman" panose="02020603050405020304" pitchFamily="18" charset="0"/>
              </a:rPr>
              <a:t>1. Chatek </a:t>
            </a:r>
            <a:r>
              <a:rPr lang="hu-HU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betöltése</a:t>
            </a:r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DB002DF9-BBFB-ED7F-0F0F-00673E8045EA}"/>
              </a:ext>
            </a:extLst>
          </p:cNvPr>
          <p:cNvSpPr txBox="1"/>
          <p:nvPr/>
        </p:nvSpPr>
        <p:spPr>
          <a:xfrm>
            <a:off x="0" y="3043982"/>
            <a:ext cx="282950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000">
                <a:latin typeface="Times New Roman" panose="02020603050405020304" pitchFamily="18" charset="0"/>
                <a:cs typeface="Times New Roman" panose="02020603050405020304" pitchFamily="18" charset="0"/>
              </a:rPr>
              <a:t>3. Üzenet → Websocket → adatbázis</a:t>
            </a:r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694D881C-8B1A-DDEE-2497-08E3A106C457}"/>
              </a:ext>
            </a:extLst>
          </p:cNvPr>
          <p:cNvSpPr txBox="1"/>
          <p:nvPr/>
        </p:nvSpPr>
        <p:spPr>
          <a:xfrm>
            <a:off x="0" y="2521357"/>
            <a:ext cx="282950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000"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hu-HU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Adott</a:t>
            </a:r>
            <a:r>
              <a:rPr lang="hu-HU" sz="3000">
                <a:latin typeface="Times New Roman" panose="02020603050405020304" pitchFamily="18" charset="0"/>
                <a:cs typeface="Times New Roman" panose="02020603050405020304" pitchFamily="18" charset="0"/>
              </a:rPr>
              <a:t> chat</a:t>
            </a:r>
          </a:p>
        </p:txBody>
      </p:sp>
      <p:sp>
        <p:nvSpPr>
          <p:cNvPr id="10" name="Szövegdoboz 9">
            <a:extLst>
              <a:ext uri="{FF2B5EF4-FFF2-40B4-BE49-F238E27FC236}">
                <a16:creationId xmlns:a16="http://schemas.microsoft.com/office/drawing/2014/main" id="{713CEDC6-7485-401E-0623-ED3B9937D51E}"/>
              </a:ext>
            </a:extLst>
          </p:cNvPr>
          <p:cNvSpPr txBox="1"/>
          <p:nvPr/>
        </p:nvSpPr>
        <p:spPr>
          <a:xfrm>
            <a:off x="0" y="951696"/>
            <a:ext cx="268649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000" u="sng">
                <a:latin typeface="Times New Roman" panose="02020603050405020304" pitchFamily="18" charset="0"/>
                <a:cs typeface="Times New Roman" panose="02020603050405020304" pitchFamily="18" charset="0"/>
              </a:rPr>
              <a:t>Chatek:</a:t>
            </a:r>
          </a:p>
        </p:txBody>
      </p:sp>
      <p:sp>
        <p:nvSpPr>
          <p:cNvPr id="17" name="Szövegdoboz 16">
            <a:extLst>
              <a:ext uri="{FF2B5EF4-FFF2-40B4-BE49-F238E27FC236}">
                <a16:creationId xmlns:a16="http://schemas.microsoft.com/office/drawing/2014/main" id="{750BE809-2110-3E98-161B-65436C666EA4}"/>
              </a:ext>
            </a:extLst>
          </p:cNvPr>
          <p:cNvSpPr txBox="1"/>
          <p:nvPr/>
        </p:nvSpPr>
        <p:spPr>
          <a:xfrm>
            <a:off x="181533" y="4888528"/>
            <a:ext cx="147546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hu-HU" sz="3000">
                <a:latin typeface="Times New Roman" panose="02020603050405020304" pitchFamily="18" charset="0"/>
                <a:cs typeface="Times New Roman" panose="02020603050405020304" pitchFamily="18" charset="0"/>
              </a:rPr>
              <a:t>Toast</a:t>
            </a:r>
          </a:p>
        </p:txBody>
      </p:sp>
      <p:sp>
        <p:nvSpPr>
          <p:cNvPr id="18" name="Szövegdoboz 17">
            <a:extLst>
              <a:ext uri="{FF2B5EF4-FFF2-40B4-BE49-F238E27FC236}">
                <a16:creationId xmlns:a16="http://schemas.microsoft.com/office/drawing/2014/main" id="{8BBBC8B6-1FC8-699B-1A1D-6D98E190C12C}"/>
              </a:ext>
            </a:extLst>
          </p:cNvPr>
          <p:cNvSpPr txBox="1"/>
          <p:nvPr/>
        </p:nvSpPr>
        <p:spPr>
          <a:xfrm>
            <a:off x="197242" y="6292993"/>
            <a:ext cx="197361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hu-HU" sz="3000">
                <a:latin typeface="Times New Roman" panose="02020603050405020304" pitchFamily="18" charset="0"/>
                <a:cs typeface="Times New Roman" panose="02020603050405020304" pitchFamily="18" charset="0"/>
              </a:rPr>
              <a:t>Értesítés</a:t>
            </a:r>
          </a:p>
        </p:txBody>
      </p:sp>
      <p:sp>
        <p:nvSpPr>
          <p:cNvPr id="19" name="Szövegdoboz 18">
            <a:extLst>
              <a:ext uri="{FF2B5EF4-FFF2-40B4-BE49-F238E27FC236}">
                <a16:creationId xmlns:a16="http://schemas.microsoft.com/office/drawing/2014/main" id="{52EFEA88-BD65-8CE0-2FB6-5C40D558B5EB}"/>
              </a:ext>
            </a:extLst>
          </p:cNvPr>
          <p:cNvSpPr txBox="1"/>
          <p:nvPr/>
        </p:nvSpPr>
        <p:spPr>
          <a:xfrm>
            <a:off x="197242" y="5824838"/>
            <a:ext cx="190949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hu-HU" sz="3000">
                <a:latin typeface="Times New Roman" panose="02020603050405020304" pitchFamily="18" charset="0"/>
                <a:cs typeface="Times New Roman" panose="02020603050405020304" pitchFamily="18" charset="0"/>
              </a:rPr>
              <a:t>Fájl/kép</a:t>
            </a:r>
          </a:p>
        </p:txBody>
      </p:sp>
      <p:sp>
        <p:nvSpPr>
          <p:cNvPr id="20" name="Szövegdoboz 19">
            <a:extLst>
              <a:ext uri="{FF2B5EF4-FFF2-40B4-BE49-F238E27FC236}">
                <a16:creationId xmlns:a16="http://schemas.microsoft.com/office/drawing/2014/main" id="{0F33D4CF-650A-7DF7-F063-CADBCB32EC3D}"/>
              </a:ext>
            </a:extLst>
          </p:cNvPr>
          <p:cNvSpPr txBox="1"/>
          <p:nvPr/>
        </p:nvSpPr>
        <p:spPr>
          <a:xfrm>
            <a:off x="197242" y="5356683"/>
            <a:ext cx="17379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hu-HU" sz="3000">
                <a:latin typeface="Times New Roman" panose="02020603050405020304" pitchFamily="18" charset="0"/>
                <a:cs typeface="Times New Roman" panose="02020603050405020304" pitchFamily="18" charset="0"/>
              </a:rPr>
              <a:t>Üzenet</a:t>
            </a:r>
          </a:p>
        </p:txBody>
      </p:sp>
      <p:pic>
        <p:nvPicPr>
          <p:cNvPr id="12" name="Kép 11" descr="A képen képernyőkép, szöveg, szoftver, Multimédiás szoftver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68E3AA98-4316-85DA-BC97-787395CD47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5900" y="0"/>
            <a:ext cx="30861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2173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9" grpId="0"/>
      <p:bldP spid="17" grpId="0"/>
      <p:bldP spid="18" grpId="0"/>
      <p:bldP spid="19" grpId="0"/>
      <p:bldP spid="2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A61FB1-8934-8CF5-5F2E-C4AFB3D594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zövegdoboz 7">
            <a:extLst>
              <a:ext uri="{FF2B5EF4-FFF2-40B4-BE49-F238E27FC236}">
                <a16:creationId xmlns:a16="http://schemas.microsoft.com/office/drawing/2014/main" id="{E569B056-EEEF-3828-6679-C3A96CB321AE}"/>
              </a:ext>
            </a:extLst>
          </p:cNvPr>
          <p:cNvSpPr txBox="1"/>
          <p:nvPr/>
        </p:nvSpPr>
        <p:spPr>
          <a:xfrm>
            <a:off x="38815" y="18813"/>
            <a:ext cx="359846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Jelszó helyreállítása:</a:t>
            </a:r>
          </a:p>
        </p:txBody>
      </p:sp>
      <p:sp>
        <p:nvSpPr>
          <p:cNvPr id="2" name="Szövegdoboz 1">
            <a:extLst>
              <a:ext uri="{FF2B5EF4-FFF2-40B4-BE49-F238E27FC236}">
                <a16:creationId xmlns:a16="http://schemas.microsoft.com/office/drawing/2014/main" id="{1CB40E52-566B-01BF-49B1-3C09923C2A14}"/>
              </a:ext>
            </a:extLst>
          </p:cNvPr>
          <p:cNvSpPr txBox="1"/>
          <p:nvPr/>
        </p:nvSpPr>
        <p:spPr>
          <a:xfrm>
            <a:off x="118247" y="4618353"/>
            <a:ext cx="225749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000" u="sng">
                <a:latin typeface="Times New Roman" panose="02020603050405020304" pitchFamily="18" charset="0"/>
                <a:cs typeface="Times New Roman" panose="02020603050405020304" pitchFamily="18" charset="0"/>
              </a:rPr>
              <a:t>Visszajelzés:</a:t>
            </a:r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A53C10C0-B388-6F81-6017-4BD6908F3135}"/>
              </a:ext>
            </a:extLst>
          </p:cNvPr>
          <p:cNvSpPr txBox="1"/>
          <p:nvPr/>
        </p:nvSpPr>
        <p:spPr>
          <a:xfrm>
            <a:off x="74299" y="558700"/>
            <a:ext cx="276034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000">
                <a:latin typeface="Times New Roman" panose="02020603050405020304" pitchFamily="18" charset="0"/>
                <a:cs typeface="Times New Roman" panose="02020603050405020304" pitchFamily="18" charset="0"/>
              </a:rPr>
              <a:t>1. Email </a:t>
            </a:r>
            <a:r>
              <a:rPr lang="hu-HU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beírása</a:t>
            </a:r>
            <a:r>
              <a:rPr lang="hu-HU" sz="300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3BF9189C-3D59-2955-1C4C-F8547BCB7A2E}"/>
              </a:ext>
            </a:extLst>
          </p:cNvPr>
          <p:cNvSpPr txBox="1"/>
          <p:nvPr/>
        </p:nvSpPr>
        <p:spPr>
          <a:xfrm>
            <a:off x="106000" y="1084355"/>
            <a:ext cx="35312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000">
                <a:latin typeface="Times New Roman" panose="02020603050405020304" pitchFamily="18" charset="0"/>
                <a:cs typeface="Times New Roman" panose="02020603050405020304" pitchFamily="18" charset="0"/>
              </a:rPr>
              <a:t>2. Helyreállítás gomb </a:t>
            </a:r>
            <a:r>
              <a:rPr lang="hu-HU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megnyomása</a:t>
            </a:r>
          </a:p>
        </p:txBody>
      </p:sp>
      <p:pic>
        <p:nvPicPr>
          <p:cNvPr id="12" name="Kép 11" descr="A képen szöveg, képernyőkép, szoftver, Betűtípus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180C9166-4293-CDF9-AE57-9B8AB4B648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2967" y="0"/>
            <a:ext cx="3086100" cy="6858000"/>
          </a:xfrm>
          <a:prstGeom prst="rect">
            <a:avLst/>
          </a:prstGeom>
        </p:spPr>
      </p:pic>
      <p:pic>
        <p:nvPicPr>
          <p:cNvPr id="14" name="Kép 13" descr="A képen szöveg, képernyőkép, szoftver, Betűtípus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FBAB9578-3166-3D0C-1F52-1DFC962C87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1990" y="0"/>
            <a:ext cx="3086100" cy="6858000"/>
          </a:xfrm>
          <a:prstGeom prst="rect">
            <a:avLst/>
          </a:prstGeom>
        </p:spPr>
      </p:pic>
      <p:sp>
        <p:nvSpPr>
          <p:cNvPr id="15" name="Szövegdoboz 14">
            <a:extLst>
              <a:ext uri="{FF2B5EF4-FFF2-40B4-BE49-F238E27FC236}">
                <a16:creationId xmlns:a16="http://schemas.microsoft.com/office/drawing/2014/main" id="{9F98C7D5-0B91-AE88-286B-80BDBB14020C}"/>
              </a:ext>
            </a:extLst>
          </p:cNvPr>
          <p:cNvSpPr txBox="1"/>
          <p:nvPr/>
        </p:nvSpPr>
        <p:spPr>
          <a:xfrm>
            <a:off x="106000" y="2085906"/>
            <a:ext cx="373428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000">
                <a:latin typeface="Times New Roman" panose="02020603050405020304" pitchFamily="18" charset="0"/>
                <a:cs typeface="Times New Roman" panose="02020603050405020304" pitchFamily="18" charset="0"/>
              </a:rPr>
              <a:t>3. Jelszó helyreállítása az </a:t>
            </a:r>
            <a:r>
              <a:rPr lang="hu-HU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emailben</a:t>
            </a:r>
            <a:r>
              <a:rPr lang="hu-HU" sz="3000">
                <a:latin typeface="Times New Roman" panose="02020603050405020304" pitchFamily="18" charset="0"/>
                <a:cs typeface="Times New Roman" panose="02020603050405020304" pitchFamily="18" charset="0"/>
              </a:rPr>
              <a:t> kapott </a:t>
            </a:r>
            <a:r>
              <a:rPr lang="hu-HU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oldalon</a:t>
            </a:r>
            <a:r>
              <a:rPr lang="hu-HU" sz="3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hu-HU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(15 perc)</a:t>
            </a:r>
          </a:p>
        </p:txBody>
      </p:sp>
      <p:sp>
        <p:nvSpPr>
          <p:cNvPr id="16" name="Szövegdoboz 15">
            <a:extLst>
              <a:ext uri="{FF2B5EF4-FFF2-40B4-BE49-F238E27FC236}">
                <a16:creationId xmlns:a16="http://schemas.microsoft.com/office/drawing/2014/main" id="{BC9EA31E-6BEA-2D84-85F7-920CA53B83F9}"/>
              </a:ext>
            </a:extLst>
          </p:cNvPr>
          <p:cNvSpPr txBox="1"/>
          <p:nvPr/>
        </p:nvSpPr>
        <p:spPr>
          <a:xfrm>
            <a:off x="106000" y="3520779"/>
            <a:ext cx="35312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000">
                <a:latin typeface="Times New Roman" panose="02020603050405020304" pitchFamily="18" charset="0"/>
                <a:cs typeface="Times New Roman" panose="02020603050405020304" pitchFamily="18" charset="0"/>
              </a:rPr>
              <a:t>4. </a:t>
            </a:r>
            <a:r>
              <a:rPr lang="hu-HU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Visszairányítás</a:t>
            </a:r>
            <a:r>
              <a:rPr lang="hu-HU" sz="3000">
                <a:latin typeface="Times New Roman" panose="02020603050405020304" pitchFamily="18" charset="0"/>
                <a:cs typeface="Times New Roman" panose="02020603050405020304" pitchFamily="18" charset="0"/>
              </a:rPr>
              <a:t> a főképernyőre</a:t>
            </a:r>
          </a:p>
        </p:txBody>
      </p:sp>
      <p:pic>
        <p:nvPicPr>
          <p:cNvPr id="18" name="Kép 17">
            <a:extLst>
              <a:ext uri="{FF2B5EF4-FFF2-40B4-BE49-F238E27FC236}">
                <a16:creationId xmlns:a16="http://schemas.microsoft.com/office/drawing/2014/main" id="{558B44D4-942C-4B63-378B-19E4255584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22967" y="0"/>
            <a:ext cx="8469033" cy="2423953"/>
          </a:xfrm>
          <a:prstGeom prst="rect">
            <a:avLst/>
          </a:prstGeom>
        </p:spPr>
      </p:pic>
      <p:pic>
        <p:nvPicPr>
          <p:cNvPr id="20" name="Kép 19">
            <a:extLst>
              <a:ext uri="{FF2B5EF4-FFF2-40B4-BE49-F238E27FC236}">
                <a16:creationId xmlns:a16="http://schemas.microsoft.com/office/drawing/2014/main" id="{E3C377D0-2E82-AAC2-1A1D-3C94A4A23F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22967" y="2680079"/>
            <a:ext cx="3960000" cy="4177921"/>
          </a:xfrm>
          <a:prstGeom prst="rect">
            <a:avLst/>
          </a:prstGeom>
        </p:spPr>
      </p:pic>
      <p:pic>
        <p:nvPicPr>
          <p:cNvPr id="22" name="Kép 21">
            <a:extLst>
              <a:ext uri="{FF2B5EF4-FFF2-40B4-BE49-F238E27FC236}">
                <a16:creationId xmlns:a16="http://schemas.microsoft.com/office/drawing/2014/main" id="{BABDF5D9-6BC0-0F3D-8EAC-04132AD26A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03077" y="2717998"/>
            <a:ext cx="3960000" cy="4140002"/>
          </a:xfrm>
          <a:prstGeom prst="rect">
            <a:avLst/>
          </a:prstGeom>
        </p:spPr>
      </p:pic>
      <p:sp>
        <p:nvSpPr>
          <p:cNvPr id="23" name="Szövegdoboz 22">
            <a:extLst>
              <a:ext uri="{FF2B5EF4-FFF2-40B4-BE49-F238E27FC236}">
                <a16:creationId xmlns:a16="http://schemas.microsoft.com/office/drawing/2014/main" id="{633DA9B5-2364-8D83-5EA0-A30CB3617268}"/>
              </a:ext>
            </a:extLst>
          </p:cNvPr>
          <p:cNvSpPr txBox="1"/>
          <p:nvPr/>
        </p:nvSpPr>
        <p:spPr>
          <a:xfrm>
            <a:off x="228302" y="5131395"/>
            <a:ext cx="225749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hu-HU" sz="3000">
                <a:latin typeface="Times New Roman" panose="02020603050405020304" pitchFamily="18" charset="0"/>
                <a:cs typeface="Times New Roman" panose="02020603050405020304" pitchFamily="18" charset="0"/>
              </a:rPr>
              <a:t>Toast</a:t>
            </a:r>
          </a:p>
        </p:txBody>
      </p:sp>
      <p:sp>
        <p:nvSpPr>
          <p:cNvPr id="24" name="Szövegdoboz 23">
            <a:extLst>
              <a:ext uri="{FF2B5EF4-FFF2-40B4-BE49-F238E27FC236}">
                <a16:creationId xmlns:a16="http://schemas.microsoft.com/office/drawing/2014/main" id="{4CE5308A-DF3E-7964-4BDB-264F8F2B0CEC}"/>
              </a:ext>
            </a:extLst>
          </p:cNvPr>
          <p:cNvSpPr txBox="1"/>
          <p:nvPr/>
        </p:nvSpPr>
        <p:spPr>
          <a:xfrm>
            <a:off x="217460" y="5644437"/>
            <a:ext cx="351136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hu-HU" sz="3000">
                <a:latin typeface="Times New Roman" panose="02020603050405020304" pitchFamily="18" charset="0"/>
                <a:cs typeface="Times New Roman" panose="02020603050405020304" pitchFamily="18" charset="0"/>
              </a:rPr>
              <a:t>Helyreállító email</a:t>
            </a:r>
          </a:p>
        </p:txBody>
      </p:sp>
      <p:pic>
        <p:nvPicPr>
          <p:cNvPr id="26" name="Kép 25" descr="A képen szöveg, képernyőkép, szoftver, Multimédiás szoftver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21068283-5A16-6030-AAFE-0A69244A0B3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2222" y="0"/>
            <a:ext cx="3086100" cy="6858000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638B4631-7EB0-D6B0-B99A-5BC72032164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85272" y="2686302"/>
            <a:ext cx="3960000" cy="4171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5889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25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25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8" dur="25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25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2" dur="25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25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0" dur="25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25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6" dur="25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25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0" dur="25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25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15" grpId="0"/>
      <p:bldP spid="16" grpId="0"/>
      <p:bldP spid="23" grpId="0"/>
      <p:bldP spid="2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763A37-673B-0D66-1C98-79DD1EA6EB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artalom helye 2">
            <a:extLst>
              <a:ext uri="{FF2B5EF4-FFF2-40B4-BE49-F238E27FC236}">
                <a16:creationId xmlns:a16="http://schemas.microsoft.com/office/drawing/2014/main" id="{1F4D78EF-F88D-D1CE-7378-80EB5887D2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546840"/>
            <a:ext cx="12192000" cy="2882160"/>
          </a:xfrm>
        </p:spPr>
        <p:txBody>
          <a:bodyPr/>
          <a:lstStyle/>
          <a:p>
            <a:r>
              <a:rPr lang="hu-HU" b="1"/>
              <a:t>Minden folyamat</a:t>
            </a:r>
            <a:r>
              <a:rPr lang="hu-HU"/>
              <a:t> végez valamilyen adatbázis </a:t>
            </a:r>
            <a:r>
              <a:rPr lang="hu-HU" b="1"/>
              <a:t>műveletet</a:t>
            </a:r>
            <a:r>
              <a:rPr lang="hu-HU"/>
              <a:t> </a:t>
            </a:r>
            <a:r>
              <a:rPr lang="hu-HU" b="1"/>
              <a:t>(get/set phpk)</a:t>
            </a:r>
          </a:p>
          <a:p>
            <a:pPr lvl="1"/>
            <a:r>
              <a:rPr lang="hu-HU"/>
              <a:t>Pl.: bejelentkezett állapot </a:t>
            </a:r>
            <a:r>
              <a:rPr lang="hu-HU" b="1"/>
              <a:t>frissítése</a:t>
            </a:r>
            <a:r>
              <a:rPr lang="hu-HU"/>
              <a:t> (users táblában)</a:t>
            </a:r>
          </a:p>
          <a:p>
            <a:pPr lvl="1"/>
            <a:endParaRPr lang="hu-HU"/>
          </a:p>
          <a:p>
            <a:pPr lvl="1"/>
            <a:endParaRPr lang="hu-HU"/>
          </a:p>
          <a:p>
            <a:pPr lvl="1"/>
            <a:endParaRPr lang="hu-HU"/>
          </a:p>
          <a:p>
            <a:pPr lvl="1"/>
            <a:r>
              <a:rPr lang="hu-HU"/>
              <a:t>Pl.: üzenetek </a:t>
            </a:r>
            <a:r>
              <a:rPr lang="hu-HU" b="1"/>
              <a:t>küldése</a:t>
            </a:r>
            <a:r>
              <a:rPr lang="hu-HU"/>
              <a:t> (messages, message_attachments táblában)</a:t>
            </a: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3EA2B74C-8CE7-CB59-095B-9102AE6579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02559"/>
            <a:ext cx="12192000" cy="1135037"/>
          </a:xfrm>
          <a:prstGeom prst="rect">
            <a:avLst/>
          </a:prstGeom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03BF4598-FA79-716F-BA38-3FE6D27C37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535998"/>
            <a:ext cx="7497221" cy="1705213"/>
          </a:xfrm>
          <a:prstGeom prst="rect">
            <a:avLst/>
          </a:prstGeom>
        </p:spPr>
      </p:pic>
      <p:pic>
        <p:nvPicPr>
          <p:cNvPr id="11" name="Kép 10">
            <a:extLst>
              <a:ext uri="{FF2B5EF4-FFF2-40B4-BE49-F238E27FC236}">
                <a16:creationId xmlns:a16="http://schemas.microsoft.com/office/drawing/2014/main" id="{0F15ED91-0238-6130-5F7C-7C765BF6FC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89777" y="5524579"/>
            <a:ext cx="8402223" cy="108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8253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5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5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E92AA7A-5605-3D52-A0B0-06A340EC0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4. Forráskód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F362B8E4-D251-5D57-70A1-3083D4DFD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955993"/>
          </a:xfrm>
        </p:spPr>
        <p:txBody>
          <a:bodyPr>
            <a:normAutofit/>
          </a:bodyPr>
          <a:lstStyle/>
          <a:p>
            <a:r>
              <a:rPr lang="hu-HU"/>
              <a:t>A Dart forráskódok </a:t>
            </a:r>
            <a:r>
              <a:rPr lang="hu-HU" b="1"/>
              <a:t>egységes szerkezetet</a:t>
            </a:r>
            <a:r>
              <a:rPr lang="hu-HU"/>
              <a:t> követnek jelezve azt </a:t>
            </a:r>
            <a:r>
              <a:rPr lang="hu-HU" b="1"/>
              <a:t>kommentekkel</a:t>
            </a:r>
            <a:r>
              <a:rPr lang="hu-HU"/>
              <a:t>:</a:t>
            </a:r>
          </a:p>
        </p:txBody>
      </p:sp>
      <p:sp>
        <p:nvSpPr>
          <p:cNvPr id="5" name="Tartalom helye 2">
            <a:extLst>
              <a:ext uri="{FF2B5EF4-FFF2-40B4-BE49-F238E27FC236}">
                <a16:creationId xmlns:a16="http://schemas.microsoft.com/office/drawing/2014/main" id="{D77F68E0-75D5-61FC-268D-C5499016B6D5}"/>
              </a:ext>
            </a:extLst>
          </p:cNvPr>
          <p:cNvSpPr txBox="1">
            <a:spLocks/>
          </p:cNvSpPr>
          <p:nvPr/>
        </p:nvSpPr>
        <p:spPr>
          <a:xfrm>
            <a:off x="838200" y="2700655"/>
            <a:ext cx="6416040" cy="5784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hu-HU" b="1"/>
              <a:t>Globális metódusok </a:t>
            </a:r>
            <a:r>
              <a:rPr lang="hu-HU"/>
              <a:t>(eleje/vége)</a:t>
            </a:r>
          </a:p>
        </p:txBody>
      </p:sp>
      <p:sp>
        <p:nvSpPr>
          <p:cNvPr id="6" name="Tartalom helye 2">
            <a:extLst>
              <a:ext uri="{FF2B5EF4-FFF2-40B4-BE49-F238E27FC236}">
                <a16:creationId xmlns:a16="http://schemas.microsoft.com/office/drawing/2014/main" id="{44E280CE-F213-E94C-F64A-0DA0D6DD4E42}"/>
              </a:ext>
            </a:extLst>
          </p:cNvPr>
          <p:cNvSpPr txBox="1">
            <a:spLocks/>
          </p:cNvSpPr>
          <p:nvPr/>
        </p:nvSpPr>
        <p:spPr>
          <a:xfrm>
            <a:off x="838200" y="3280378"/>
            <a:ext cx="10713720" cy="9559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hu-HU" b="1"/>
              <a:t>Osztály, osztályon belüli változók, háttér folyamatok, dizájn elemek </a:t>
            </a:r>
            <a:r>
              <a:rPr lang="hu-HU"/>
              <a:t>(eleje/vége)</a:t>
            </a:r>
          </a:p>
        </p:txBody>
      </p:sp>
      <p:sp>
        <p:nvSpPr>
          <p:cNvPr id="7" name="Tartalom helye 2">
            <a:extLst>
              <a:ext uri="{FF2B5EF4-FFF2-40B4-BE49-F238E27FC236}">
                <a16:creationId xmlns:a16="http://schemas.microsoft.com/office/drawing/2014/main" id="{79D87175-E763-6E54-CABF-22134E878139}"/>
              </a:ext>
            </a:extLst>
          </p:cNvPr>
          <p:cNvSpPr txBox="1">
            <a:spLocks/>
          </p:cNvSpPr>
          <p:nvPr/>
        </p:nvSpPr>
        <p:spPr>
          <a:xfrm>
            <a:off x="838200" y="4735131"/>
            <a:ext cx="5013960" cy="6029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hu-HU" b="1"/>
              <a:t>Kevés ismétlődő </a:t>
            </a:r>
            <a:r>
              <a:rPr lang="hu-HU"/>
              <a:t>kód</a:t>
            </a:r>
          </a:p>
        </p:txBody>
      </p:sp>
      <p:sp>
        <p:nvSpPr>
          <p:cNvPr id="8" name="Tartalom helye 2">
            <a:extLst>
              <a:ext uri="{FF2B5EF4-FFF2-40B4-BE49-F238E27FC236}">
                <a16:creationId xmlns:a16="http://schemas.microsoft.com/office/drawing/2014/main" id="{407440FD-B8F8-0B86-2EFB-A77B896F80AE}"/>
              </a:ext>
            </a:extLst>
          </p:cNvPr>
          <p:cNvSpPr txBox="1">
            <a:spLocks/>
          </p:cNvSpPr>
          <p:nvPr/>
        </p:nvSpPr>
        <p:spPr>
          <a:xfrm>
            <a:off x="838200" y="5268848"/>
            <a:ext cx="5400040" cy="5572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hu-HU" b="1"/>
              <a:t>Kifejező nevek </a:t>
            </a:r>
            <a:r>
              <a:rPr lang="hu-HU"/>
              <a:t>használata</a:t>
            </a:r>
          </a:p>
        </p:txBody>
      </p:sp>
      <p:sp>
        <p:nvSpPr>
          <p:cNvPr id="9" name="Tartalom helye 2">
            <a:extLst>
              <a:ext uri="{FF2B5EF4-FFF2-40B4-BE49-F238E27FC236}">
                <a16:creationId xmlns:a16="http://schemas.microsoft.com/office/drawing/2014/main" id="{9FAF6FF7-1913-FDD7-828B-A4AA629323A7}"/>
              </a:ext>
            </a:extLst>
          </p:cNvPr>
          <p:cNvSpPr txBox="1">
            <a:spLocks/>
          </p:cNvSpPr>
          <p:nvPr/>
        </p:nvSpPr>
        <p:spPr>
          <a:xfrm>
            <a:off x="838200" y="5796850"/>
            <a:ext cx="10967720" cy="5918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hu-HU"/>
              <a:t>Változók, metódusok, osztályok </a:t>
            </a:r>
            <a:r>
              <a:rPr lang="hu-HU" b="1"/>
              <a:t>mind 1 dologért felelnek</a:t>
            </a:r>
          </a:p>
        </p:txBody>
      </p:sp>
      <p:sp>
        <p:nvSpPr>
          <p:cNvPr id="10" name="Tartalom helye 2">
            <a:extLst>
              <a:ext uri="{FF2B5EF4-FFF2-40B4-BE49-F238E27FC236}">
                <a16:creationId xmlns:a16="http://schemas.microsoft.com/office/drawing/2014/main" id="{05312281-EA60-2A5D-20BD-B1DE1A14FB30}"/>
              </a:ext>
            </a:extLst>
          </p:cNvPr>
          <p:cNvSpPr txBox="1">
            <a:spLocks/>
          </p:cNvSpPr>
          <p:nvPr/>
        </p:nvSpPr>
        <p:spPr>
          <a:xfrm>
            <a:off x="838200" y="4237609"/>
            <a:ext cx="10967720" cy="5724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/>
              <a:t>Emellett a </a:t>
            </a:r>
            <a:r>
              <a:rPr lang="hu-HU" b="1"/>
              <a:t>Tiszta kód elvét is használtuk</a:t>
            </a:r>
            <a:r>
              <a:rPr lang="hu-HU"/>
              <a:t> a kód írása közben:</a:t>
            </a:r>
            <a:endParaRPr lang="hu-HU" b="1"/>
          </a:p>
        </p:txBody>
      </p:sp>
    </p:spTree>
    <p:extLst>
      <p:ext uri="{BB962C8B-B14F-4D97-AF65-F5344CB8AC3E}">
        <p14:creationId xmlns:p14="http://schemas.microsoft.com/office/powerpoint/2010/main" val="26133701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EB3C03-21AA-235A-A28B-C080D53900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rtalom helye 2">
            <a:extLst>
              <a:ext uri="{FF2B5EF4-FFF2-40B4-BE49-F238E27FC236}">
                <a16:creationId xmlns:a16="http://schemas.microsoft.com/office/drawing/2014/main" id="{17F86C18-23CA-D41B-21AA-3D16D28BB6B6}"/>
              </a:ext>
            </a:extLst>
          </p:cNvPr>
          <p:cNvSpPr txBox="1">
            <a:spLocks/>
          </p:cNvSpPr>
          <p:nvPr/>
        </p:nvSpPr>
        <p:spPr>
          <a:xfrm>
            <a:off x="838200" y="237454"/>
            <a:ext cx="10515600" cy="85569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/>
              <a:t>A következő képek a main.dart-nak a </a:t>
            </a:r>
            <a:r>
              <a:rPr lang="hu-HU" b="1"/>
              <a:t>szerkezetét mutatják be: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hu-HU"/>
          </a:p>
          <a:p>
            <a:pPr lvl="1"/>
            <a:endParaRPr lang="hu-HU"/>
          </a:p>
        </p:txBody>
      </p:sp>
      <p:grpSp>
        <p:nvGrpSpPr>
          <p:cNvPr id="46" name="Csoportba foglalás 45">
            <a:extLst>
              <a:ext uri="{FF2B5EF4-FFF2-40B4-BE49-F238E27FC236}">
                <a16:creationId xmlns:a16="http://schemas.microsoft.com/office/drawing/2014/main" id="{ED94D305-74A0-39D4-D0AD-BFBF4A86EFFD}"/>
              </a:ext>
            </a:extLst>
          </p:cNvPr>
          <p:cNvGrpSpPr/>
          <p:nvPr/>
        </p:nvGrpSpPr>
        <p:grpSpPr>
          <a:xfrm>
            <a:off x="143650" y="841862"/>
            <a:ext cx="11904701" cy="5540037"/>
            <a:chOff x="12858711" y="1131788"/>
            <a:chExt cx="11904701" cy="5540037"/>
          </a:xfrm>
        </p:grpSpPr>
        <p:pic>
          <p:nvPicPr>
            <p:cNvPr id="16" name="Kép 15">
              <a:extLst>
                <a:ext uri="{FF2B5EF4-FFF2-40B4-BE49-F238E27FC236}">
                  <a16:creationId xmlns:a16="http://schemas.microsoft.com/office/drawing/2014/main" id="{63761C7F-35B0-1F38-48AC-404AD230DC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043412" y="1131788"/>
              <a:ext cx="9720000" cy="5540037"/>
            </a:xfrm>
            <a:prstGeom prst="rect">
              <a:avLst/>
            </a:prstGeom>
          </p:spPr>
        </p:pic>
        <p:sp>
          <p:nvSpPr>
            <p:cNvPr id="26" name="Szövegdoboz 25">
              <a:extLst>
                <a:ext uri="{FF2B5EF4-FFF2-40B4-BE49-F238E27FC236}">
                  <a16:creationId xmlns:a16="http://schemas.microsoft.com/office/drawing/2014/main" id="{BC29E874-4562-BFCB-A0F8-79B376D60CE2}"/>
                </a:ext>
              </a:extLst>
            </p:cNvPr>
            <p:cNvSpPr txBox="1"/>
            <p:nvPr/>
          </p:nvSpPr>
          <p:spPr>
            <a:xfrm>
              <a:off x="12858711" y="3017062"/>
              <a:ext cx="2270292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3000" u="sng">
                  <a:latin typeface="Times New Roman" panose="02020603050405020304" pitchFamily="18" charset="0"/>
                  <a:cs typeface="Times New Roman" panose="02020603050405020304" pitchFamily="18" charset="0"/>
                </a:rPr>
                <a:t>Dropdown menü </a:t>
              </a:r>
              <a:r>
                <a:rPr lang="hu-HU" sz="3000" b="1" u="sng">
                  <a:latin typeface="Times New Roman" panose="02020603050405020304" pitchFamily="18" charset="0"/>
                  <a:cs typeface="Times New Roman" panose="02020603050405020304" pitchFamily="18" charset="0"/>
                </a:rPr>
                <a:t>eleme</a:t>
              </a:r>
              <a:r>
                <a:rPr lang="hu-HU" sz="3000" u="sng">
                  <a:latin typeface="Times New Roman" panose="02020603050405020304" pitchFamily="18" charset="0"/>
                  <a:cs typeface="Times New Roman" panose="02020603050405020304" pitchFamily="18" charset="0"/>
                </a:rPr>
                <a:t> a Tiszta kód elvei szerint:</a:t>
              </a:r>
            </a:p>
          </p:txBody>
        </p:sp>
        <p:sp>
          <p:nvSpPr>
            <p:cNvPr id="32" name="Bal oldali kapcsos zárójel 31">
              <a:extLst>
                <a:ext uri="{FF2B5EF4-FFF2-40B4-BE49-F238E27FC236}">
                  <a16:creationId xmlns:a16="http://schemas.microsoft.com/office/drawing/2014/main" id="{D2ECE114-567A-5B3B-8CAC-9213BBE4E3DD}"/>
                </a:ext>
              </a:extLst>
            </p:cNvPr>
            <p:cNvSpPr/>
            <p:nvPr/>
          </p:nvSpPr>
          <p:spPr>
            <a:xfrm>
              <a:off x="14933462" y="2138754"/>
              <a:ext cx="1639030" cy="4353486"/>
            </a:xfrm>
            <a:prstGeom prst="leftBrace">
              <a:avLst>
                <a:gd name="adj1" fmla="val 8333"/>
                <a:gd name="adj2" fmla="val 50309"/>
              </a:avLst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</p:grpSp>
      <p:grpSp>
        <p:nvGrpSpPr>
          <p:cNvPr id="45" name="Csoportba foglalás 44">
            <a:extLst>
              <a:ext uri="{FF2B5EF4-FFF2-40B4-BE49-F238E27FC236}">
                <a16:creationId xmlns:a16="http://schemas.microsoft.com/office/drawing/2014/main" id="{AC1551D7-24D7-1C83-6EFE-3CFD68DBD65C}"/>
              </a:ext>
            </a:extLst>
          </p:cNvPr>
          <p:cNvGrpSpPr/>
          <p:nvPr/>
        </p:nvGrpSpPr>
        <p:grpSpPr>
          <a:xfrm>
            <a:off x="146551" y="1095305"/>
            <a:ext cx="11898898" cy="5520831"/>
            <a:chOff x="13344391" y="-5520831"/>
            <a:chExt cx="11898898" cy="5520831"/>
          </a:xfrm>
        </p:grpSpPr>
        <p:pic>
          <p:nvPicPr>
            <p:cNvPr id="6" name="Kép 5">
              <a:extLst>
                <a:ext uri="{FF2B5EF4-FFF2-40B4-BE49-F238E27FC236}">
                  <a16:creationId xmlns:a16="http://schemas.microsoft.com/office/drawing/2014/main" id="{51156869-EC56-0485-1BEE-F1E9CDE3E51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523289" y="-5520831"/>
              <a:ext cx="9720000" cy="5520831"/>
            </a:xfrm>
            <a:prstGeom prst="rect">
              <a:avLst/>
            </a:prstGeom>
          </p:spPr>
        </p:pic>
        <p:grpSp>
          <p:nvGrpSpPr>
            <p:cNvPr id="4" name="Csoportba foglalás 3">
              <a:extLst>
                <a:ext uri="{FF2B5EF4-FFF2-40B4-BE49-F238E27FC236}">
                  <a16:creationId xmlns:a16="http://schemas.microsoft.com/office/drawing/2014/main" id="{ED761A4D-AE1E-0DAA-409A-2EA8B977D7C3}"/>
                </a:ext>
              </a:extLst>
            </p:cNvPr>
            <p:cNvGrpSpPr/>
            <p:nvPr/>
          </p:nvGrpSpPr>
          <p:grpSpPr>
            <a:xfrm>
              <a:off x="13344391" y="-5286246"/>
              <a:ext cx="2178898" cy="4881848"/>
              <a:chOff x="-2" y="949698"/>
              <a:chExt cx="2178898" cy="4158403"/>
            </a:xfrm>
          </p:grpSpPr>
          <p:sp>
            <p:nvSpPr>
              <p:cNvPr id="19" name="Szövegdoboz 18">
                <a:extLst>
                  <a:ext uri="{FF2B5EF4-FFF2-40B4-BE49-F238E27FC236}">
                    <a16:creationId xmlns:a16="http://schemas.microsoft.com/office/drawing/2014/main" id="{88E644A0-30E6-D33F-B533-8F3D3B214B72}"/>
                  </a:ext>
                </a:extLst>
              </p:cNvPr>
              <p:cNvSpPr txBox="1"/>
              <p:nvPr/>
            </p:nvSpPr>
            <p:spPr>
              <a:xfrm>
                <a:off x="-2" y="949698"/>
                <a:ext cx="2178898" cy="12584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hu-HU" sz="3000" u="sng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Tagolás:</a:t>
                </a:r>
              </a:p>
              <a:p>
                <a:r>
                  <a:rPr lang="hu-HU" sz="30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(globális metódusok)</a:t>
                </a:r>
              </a:p>
            </p:txBody>
          </p:sp>
          <p:sp>
            <p:nvSpPr>
              <p:cNvPr id="20" name="Szövegdoboz 19">
                <a:extLst>
                  <a:ext uri="{FF2B5EF4-FFF2-40B4-BE49-F238E27FC236}">
                    <a16:creationId xmlns:a16="http://schemas.microsoft.com/office/drawing/2014/main" id="{E49979DA-6C50-FF2D-6BB4-2F4F5DF02AA0}"/>
                  </a:ext>
                </a:extLst>
              </p:cNvPr>
              <p:cNvSpPr txBox="1"/>
              <p:nvPr/>
            </p:nvSpPr>
            <p:spPr>
              <a:xfrm>
                <a:off x="-2" y="3849699"/>
                <a:ext cx="1876927" cy="12584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hu-HU" sz="3000" u="sng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Változók:</a:t>
                </a:r>
              </a:p>
              <a:p>
                <a:r>
                  <a:rPr lang="hu-HU" sz="30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(1 dologért felelnek)</a:t>
                </a:r>
              </a:p>
            </p:txBody>
          </p:sp>
        </p:grpSp>
        <p:sp>
          <p:nvSpPr>
            <p:cNvPr id="37" name="Bal oldali kapcsos zárójel 36">
              <a:extLst>
                <a:ext uri="{FF2B5EF4-FFF2-40B4-BE49-F238E27FC236}">
                  <a16:creationId xmlns:a16="http://schemas.microsoft.com/office/drawing/2014/main" id="{F83E9E66-660F-DF92-06A1-00179BA44642}"/>
                </a:ext>
              </a:extLst>
            </p:cNvPr>
            <p:cNvSpPr/>
            <p:nvPr/>
          </p:nvSpPr>
          <p:spPr>
            <a:xfrm>
              <a:off x="15270613" y="-5476728"/>
              <a:ext cx="1028027" cy="1477329"/>
            </a:xfrm>
            <a:prstGeom prst="leftBrac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38" name="Bal oldali kapcsos zárójel 37">
              <a:extLst>
                <a:ext uri="{FF2B5EF4-FFF2-40B4-BE49-F238E27FC236}">
                  <a16:creationId xmlns:a16="http://schemas.microsoft.com/office/drawing/2014/main" id="{16C67210-226D-D2FD-AB1A-1F3E77F09045}"/>
                </a:ext>
              </a:extLst>
            </p:cNvPr>
            <p:cNvSpPr/>
            <p:nvPr/>
          </p:nvSpPr>
          <p:spPr>
            <a:xfrm>
              <a:off x="15204865" y="-2403422"/>
              <a:ext cx="1308248" cy="2387133"/>
            </a:xfrm>
            <a:prstGeom prst="leftBrace">
              <a:avLst>
                <a:gd name="adj1" fmla="val 8333"/>
                <a:gd name="adj2" fmla="val 51278"/>
              </a:avLst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</p:grpSp>
      <p:grpSp>
        <p:nvGrpSpPr>
          <p:cNvPr id="47" name="Csoportba foglalás 46">
            <a:extLst>
              <a:ext uri="{FF2B5EF4-FFF2-40B4-BE49-F238E27FC236}">
                <a16:creationId xmlns:a16="http://schemas.microsoft.com/office/drawing/2014/main" id="{E8839308-74A1-BB4D-AFD1-54CD72E881F1}"/>
              </a:ext>
            </a:extLst>
          </p:cNvPr>
          <p:cNvGrpSpPr/>
          <p:nvPr/>
        </p:nvGrpSpPr>
        <p:grpSpPr>
          <a:xfrm>
            <a:off x="146550" y="1160813"/>
            <a:ext cx="11898900" cy="4536375"/>
            <a:chOff x="146550" y="1131788"/>
            <a:chExt cx="11898900" cy="4536375"/>
          </a:xfrm>
        </p:grpSpPr>
        <p:pic>
          <p:nvPicPr>
            <p:cNvPr id="33" name="Kép 32">
              <a:extLst>
                <a:ext uri="{FF2B5EF4-FFF2-40B4-BE49-F238E27FC236}">
                  <a16:creationId xmlns:a16="http://schemas.microsoft.com/office/drawing/2014/main" id="{BE8C3367-5E91-FA25-8404-65AF12378FE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25450" y="1131788"/>
              <a:ext cx="9720000" cy="4536375"/>
            </a:xfrm>
            <a:prstGeom prst="rect">
              <a:avLst/>
            </a:prstGeom>
          </p:spPr>
        </p:pic>
        <p:sp>
          <p:nvSpPr>
            <p:cNvPr id="34" name="Szövegdoboz 33">
              <a:extLst>
                <a:ext uri="{FF2B5EF4-FFF2-40B4-BE49-F238E27FC236}">
                  <a16:creationId xmlns:a16="http://schemas.microsoft.com/office/drawing/2014/main" id="{BB91A6D8-D2FB-EEBA-2A59-11020EE9D340}"/>
                </a:ext>
              </a:extLst>
            </p:cNvPr>
            <p:cNvSpPr txBox="1"/>
            <p:nvPr/>
          </p:nvSpPr>
          <p:spPr>
            <a:xfrm>
              <a:off x="146550" y="2215872"/>
              <a:ext cx="1876927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3000" u="sng">
                  <a:latin typeface="Times New Roman" panose="02020603050405020304" pitchFamily="18" charset="0"/>
                  <a:cs typeface="Times New Roman" panose="02020603050405020304" pitchFamily="18" charset="0"/>
                </a:rPr>
                <a:t>Szükséges importok:</a:t>
              </a:r>
            </a:p>
          </p:txBody>
        </p:sp>
        <p:sp>
          <p:nvSpPr>
            <p:cNvPr id="35" name="Szövegdoboz 34">
              <a:extLst>
                <a:ext uri="{FF2B5EF4-FFF2-40B4-BE49-F238E27FC236}">
                  <a16:creationId xmlns:a16="http://schemas.microsoft.com/office/drawing/2014/main" id="{910B7959-1FDA-D28E-C049-3D27D8C3C85C}"/>
                </a:ext>
              </a:extLst>
            </p:cNvPr>
            <p:cNvSpPr txBox="1"/>
            <p:nvPr/>
          </p:nvSpPr>
          <p:spPr>
            <a:xfrm>
              <a:off x="146552" y="4448223"/>
              <a:ext cx="217889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3000" u="sng">
                  <a:latin typeface="Times New Roman" panose="02020603050405020304" pitchFamily="18" charset="0"/>
                  <a:cs typeface="Times New Roman" panose="02020603050405020304" pitchFamily="18" charset="0"/>
                </a:rPr>
                <a:t>Egyéb kommentek:</a:t>
              </a:r>
            </a:p>
          </p:txBody>
        </p:sp>
        <p:sp>
          <p:nvSpPr>
            <p:cNvPr id="40" name="Bal oldali kapcsos zárójel 39">
              <a:extLst>
                <a:ext uri="{FF2B5EF4-FFF2-40B4-BE49-F238E27FC236}">
                  <a16:creationId xmlns:a16="http://schemas.microsoft.com/office/drawing/2014/main" id="{3CE0BCD8-0878-AC95-2C50-20134F8D3C0E}"/>
                </a:ext>
              </a:extLst>
            </p:cNvPr>
            <p:cNvSpPr/>
            <p:nvPr/>
          </p:nvSpPr>
          <p:spPr>
            <a:xfrm>
              <a:off x="1886829" y="1131788"/>
              <a:ext cx="1513332" cy="3214911"/>
            </a:xfrm>
            <a:prstGeom prst="leftBrac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43" name="Bal oldali kapcsos zárójel 42">
              <a:extLst>
                <a:ext uri="{FF2B5EF4-FFF2-40B4-BE49-F238E27FC236}">
                  <a16:creationId xmlns:a16="http://schemas.microsoft.com/office/drawing/2014/main" id="{A8F88BBF-3DAB-41D6-E646-10DF36147273}"/>
                </a:ext>
              </a:extLst>
            </p:cNvPr>
            <p:cNvSpPr/>
            <p:nvPr/>
          </p:nvSpPr>
          <p:spPr>
            <a:xfrm>
              <a:off x="2180199" y="4504258"/>
              <a:ext cx="1219962" cy="855855"/>
            </a:xfrm>
            <a:prstGeom prst="leftBrac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</p:grpSp>
      <p:grpSp>
        <p:nvGrpSpPr>
          <p:cNvPr id="49" name="Csoportba foglalás 48">
            <a:extLst>
              <a:ext uri="{FF2B5EF4-FFF2-40B4-BE49-F238E27FC236}">
                <a16:creationId xmlns:a16="http://schemas.microsoft.com/office/drawing/2014/main" id="{DD01B27D-2055-E7C4-A772-25A9E64089A6}"/>
              </a:ext>
            </a:extLst>
          </p:cNvPr>
          <p:cNvGrpSpPr/>
          <p:nvPr/>
        </p:nvGrpSpPr>
        <p:grpSpPr>
          <a:xfrm>
            <a:off x="251989" y="816561"/>
            <a:ext cx="11688022" cy="5224879"/>
            <a:chOff x="609886" y="-6868215"/>
            <a:chExt cx="11688022" cy="5224879"/>
          </a:xfrm>
        </p:grpSpPr>
        <p:pic>
          <p:nvPicPr>
            <p:cNvPr id="12" name="Kép 11">
              <a:extLst>
                <a:ext uri="{FF2B5EF4-FFF2-40B4-BE49-F238E27FC236}">
                  <a16:creationId xmlns:a16="http://schemas.microsoft.com/office/drawing/2014/main" id="{94169B6F-76B6-6831-99B0-D6EBE173E72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577908" y="-6868215"/>
              <a:ext cx="9720000" cy="5174117"/>
            </a:xfrm>
            <a:prstGeom prst="rect">
              <a:avLst/>
            </a:prstGeom>
          </p:spPr>
        </p:pic>
        <p:grpSp>
          <p:nvGrpSpPr>
            <p:cNvPr id="9" name="Csoportba foglalás 8">
              <a:extLst>
                <a:ext uri="{FF2B5EF4-FFF2-40B4-BE49-F238E27FC236}">
                  <a16:creationId xmlns:a16="http://schemas.microsoft.com/office/drawing/2014/main" id="{C095761F-81C0-7C4C-F46C-39EFB365A095}"/>
                </a:ext>
              </a:extLst>
            </p:cNvPr>
            <p:cNvGrpSpPr/>
            <p:nvPr/>
          </p:nvGrpSpPr>
          <p:grpSpPr>
            <a:xfrm>
              <a:off x="609886" y="-4531709"/>
              <a:ext cx="2213331" cy="2887361"/>
              <a:chOff x="381840" y="1585519"/>
              <a:chExt cx="2213331" cy="2887361"/>
            </a:xfrm>
          </p:grpSpPr>
          <p:sp>
            <p:nvSpPr>
              <p:cNvPr id="11" name="Szövegdoboz 10">
                <a:extLst>
                  <a:ext uri="{FF2B5EF4-FFF2-40B4-BE49-F238E27FC236}">
                    <a16:creationId xmlns:a16="http://schemas.microsoft.com/office/drawing/2014/main" id="{180D7925-CD04-7EF2-D060-B7661BF6C02B}"/>
                  </a:ext>
                </a:extLst>
              </p:cNvPr>
              <p:cNvSpPr txBox="1"/>
              <p:nvPr/>
            </p:nvSpPr>
            <p:spPr>
              <a:xfrm>
                <a:off x="381840" y="1585519"/>
                <a:ext cx="1876927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hu-HU" sz="3000" u="sng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build</a:t>
                </a:r>
                <a:r>
                  <a:rPr lang="hu-HU" sz="30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(fő) </a:t>
                </a:r>
                <a:r>
                  <a:rPr lang="hu-HU" sz="3000" u="sng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metódus:</a:t>
                </a:r>
              </a:p>
            </p:txBody>
          </p:sp>
          <p:sp>
            <p:nvSpPr>
              <p:cNvPr id="13" name="Szövegdoboz 12">
                <a:extLst>
                  <a:ext uri="{FF2B5EF4-FFF2-40B4-BE49-F238E27FC236}">
                    <a16:creationId xmlns:a16="http://schemas.microsoft.com/office/drawing/2014/main" id="{4554EE18-2B3B-D7A1-8B0F-9FF6528D49A5}"/>
                  </a:ext>
                </a:extLst>
              </p:cNvPr>
              <p:cNvSpPr txBox="1"/>
              <p:nvPr/>
            </p:nvSpPr>
            <p:spPr>
              <a:xfrm>
                <a:off x="718244" y="3457217"/>
                <a:ext cx="1876927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hu-HU" sz="3000" u="sng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Dizájn elemek:</a:t>
                </a:r>
              </a:p>
            </p:txBody>
          </p:sp>
        </p:grpSp>
        <p:sp>
          <p:nvSpPr>
            <p:cNvPr id="44" name="Bal oldali kapcsos zárójel 43">
              <a:extLst>
                <a:ext uri="{FF2B5EF4-FFF2-40B4-BE49-F238E27FC236}">
                  <a16:creationId xmlns:a16="http://schemas.microsoft.com/office/drawing/2014/main" id="{41A918B4-C7A4-2D75-84CC-053C6D791D40}"/>
                </a:ext>
              </a:extLst>
            </p:cNvPr>
            <p:cNvSpPr/>
            <p:nvPr/>
          </p:nvSpPr>
          <p:spPr>
            <a:xfrm>
              <a:off x="2275938" y="-5072425"/>
              <a:ext cx="1194146" cy="2265184"/>
            </a:xfrm>
            <a:prstGeom prst="leftBrac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48" name="Bal oldali kapcsos zárójel 47">
              <a:extLst>
                <a:ext uri="{FF2B5EF4-FFF2-40B4-BE49-F238E27FC236}">
                  <a16:creationId xmlns:a16="http://schemas.microsoft.com/office/drawing/2014/main" id="{FDF5911A-7368-94AC-42A0-A5CD65724013}"/>
                </a:ext>
              </a:extLst>
            </p:cNvPr>
            <p:cNvSpPr/>
            <p:nvPr/>
          </p:nvSpPr>
          <p:spPr>
            <a:xfrm>
              <a:off x="2367033" y="-2499191"/>
              <a:ext cx="1194146" cy="855855"/>
            </a:xfrm>
            <a:prstGeom prst="leftBrac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</p:grpSp>
      <p:grpSp>
        <p:nvGrpSpPr>
          <p:cNvPr id="60" name="Csoportba foglalás 59">
            <a:extLst>
              <a:ext uri="{FF2B5EF4-FFF2-40B4-BE49-F238E27FC236}">
                <a16:creationId xmlns:a16="http://schemas.microsoft.com/office/drawing/2014/main" id="{EBEECBDE-B121-2F0D-38E0-FA1399935481}"/>
              </a:ext>
            </a:extLst>
          </p:cNvPr>
          <p:cNvGrpSpPr/>
          <p:nvPr/>
        </p:nvGrpSpPr>
        <p:grpSpPr>
          <a:xfrm>
            <a:off x="146551" y="846137"/>
            <a:ext cx="11898898" cy="5165727"/>
            <a:chOff x="-13321723" y="-5165727"/>
            <a:chExt cx="11898898" cy="5165727"/>
          </a:xfrm>
        </p:grpSpPr>
        <p:pic>
          <p:nvPicPr>
            <p:cNvPr id="10" name="Kép 9">
              <a:extLst>
                <a:ext uri="{FF2B5EF4-FFF2-40B4-BE49-F238E27FC236}">
                  <a16:creationId xmlns:a16="http://schemas.microsoft.com/office/drawing/2014/main" id="{4FF39D0E-E73D-6980-7BF7-6F33F6854B2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-11142825" y="-5165727"/>
              <a:ext cx="9720000" cy="5165727"/>
            </a:xfrm>
            <a:prstGeom prst="rect">
              <a:avLst/>
            </a:prstGeom>
          </p:spPr>
        </p:pic>
        <p:grpSp>
          <p:nvGrpSpPr>
            <p:cNvPr id="5" name="Csoportba foglalás 4">
              <a:extLst>
                <a:ext uri="{FF2B5EF4-FFF2-40B4-BE49-F238E27FC236}">
                  <a16:creationId xmlns:a16="http://schemas.microsoft.com/office/drawing/2014/main" id="{658C6335-809C-F933-8868-EF15B912429F}"/>
                </a:ext>
              </a:extLst>
            </p:cNvPr>
            <p:cNvGrpSpPr/>
            <p:nvPr/>
          </p:nvGrpSpPr>
          <p:grpSpPr>
            <a:xfrm>
              <a:off x="-13321723" y="-4309873"/>
              <a:ext cx="2019686" cy="4218108"/>
              <a:chOff x="39725" y="964620"/>
              <a:chExt cx="2019686" cy="4218108"/>
            </a:xfrm>
          </p:grpSpPr>
          <p:sp>
            <p:nvSpPr>
              <p:cNvPr id="7" name="Szövegdoboz 6">
                <a:extLst>
                  <a:ext uri="{FF2B5EF4-FFF2-40B4-BE49-F238E27FC236}">
                    <a16:creationId xmlns:a16="http://schemas.microsoft.com/office/drawing/2014/main" id="{F546B69F-F963-07E0-3F09-43C3DF79CDA4}"/>
                  </a:ext>
                </a:extLst>
              </p:cNvPr>
              <p:cNvSpPr txBox="1"/>
              <p:nvPr/>
            </p:nvSpPr>
            <p:spPr>
              <a:xfrm>
                <a:off x="39725" y="964620"/>
                <a:ext cx="1876927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hu-HU" sz="3000" u="sng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Tagolás:</a:t>
                </a:r>
              </a:p>
            </p:txBody>
          </p:sp>
          <p:sp>
            <p:nvSpPr>
              <p:cNvPr id="8" name="Szövegdoboz 7">
                <a:extLst>
                  <a:ext uri="{FF2B5EF4-FFF2-40B4-BE49-F238E27FC236}">
                    <a16:creationId xmlns:a16="http://schemas.microsoft.com/office/drawing/2014/main" id="{D50115AA-368F-23C2-82C6-D34BD166C082}"/>
                  </a:ext>
                </a:extLst>
              </p:cNvPr>
              <p:cNvSpPr txBox="1"/>
              <p:nvPr/>
            </p:nvSpPr>
            <p:spPr>
              <a:xfrm>
                <a:off x="182484" y="3243736"/>
                <a:ext cx="1876927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hu-HU" sz="3000" u="sng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Háttér metódus:</a:t>
                </a:r>
              </a:p>
              <a:p>
                <a:r>
                  <a:rPr lang="hu-HU" sz="30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(1 dolog, beszédes)</a:t>
                </a:r>
              </a:p>
            </p:txBody>
          </p:sp>
        </p:grpSp>
        <p:sp>
          <p:nvSpPr>
            <p:cNvPr id="51" name="Bal oldali kapcsos zárójel 50">
              <a:extLst>
                <a:ext uri="{FF2B5EF4-FFF2-40B4-BE49-F238E27FC236}">
                  <a16:creationId xmlns:a16="http://schemas.microsoft.com/office/drawing/2014/main" id="{32BFA6C7-63E7-3EFD-D9ED-A53AF52196BD}"/>
                </a:ext>
              </a:extLst>
            </p:cNvPr>
            <p:cNvSpPr/>
            <p:nvPr/>
          </p:nvSpPr>
          <p:spPr>
            <a:xfrm>
              <a:off x="-11518627" y="-1753248"/>
              <a:ext cx="1194146" cy="1477328"/>
            </a:xfrm>
            <a:prstGeom prst="leftBrac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cxnSp>
          <p:nvCxnSpPr>
            <p:cNvPr id="52" name="Egyenes összekötő nyíllal 51">
              <a:extLst>
                <a:ext uri="{FF2B5EF4-FFF2-40B4-BE49-F238E27FC236}">
                  <a16:creationId xmlns:a16="http://schemas.microsoft.com/office/drawing/2014/main" id="{639A6306-2A8B-7EC0-395F-98554E064F7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1850110" y="-4117766"/>
              <a:ext cx="1338983" cy="115437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Egyenes összekötő nyíllal 53">
              <a:extLst>
                <a:ext uri="{FF2B5EF4-FFF2-40B4-BE49-F238E27FC236}">
                  <a16:creationId xmlns:a16="http://schemas.microsoft.com/office/drawing/2014/main" id="{CD23256E-B596-4243-F6C8-755E5818D034}"/>
                </a:ext>
              </a:extLst>
            </p:cNvPr>
            <p:cNvCxnSpPr>
              <a:cxnSpLocks/>
            </p:cNvCxnSpPr>
            <p:nvPr/>
          </p:nvCxnSpPr>
          <p:spPr>
            <a:xfrm>
              <a:off x="-11847966" y="-4019791"/>
              <a:ext cx="1336839" cy="242453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Csoportba foglalás 60">
            <a:extLst>
              <a:ext uri="{FF2B5EF4-FFF2-40B4-BE49-F238E27FC236}">
                <a16:creationId xmlns:a16="http://schemas.microsoft.com/office/drawing/2014/main" id="{70DF516F-F34B-41A0-241C-48DDE90E3D16}"/>
              </a:ext>
            </a:extLst>
          </p:cNvPr>
          <p:cNvGrpSpPr/>
          <p:nvPr/>
        </p:nvGrpSpPr>
        <p:grpSpPr>
          <a:xfrm>
            <a:off x="123086" y="818358"/>
            <a:ext cx="11945829" cy="5891844"/>
            <a:chOff x="-13321724" y="994571"/>
            <a:chExt cx="11945829" cy="5891844"/>
          </a:xfrm>
        </p:grpSpPr>
        <p:pic>
          <p:nvPicPr>
            <p:cNvPr id="14" name="Kép 13">
              <a:extLst>
                <a:ext uri="{FF2B5EF4-FFF2-40B4-BE49-F238E27FC236}">
                  <a16:creationId xmlns:a16="http://schemas.microsoft.com/office/drawing/2014/main" id="{A31A6E5C-5C82-D80B-22D2-62AB7851736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-11095895" y="994571"/>
              <a:ext cx="9720000" cy="5891844"/>
            </a:xfrm>
            <a:prstGeom prst="rect">
              <a:avLst/>
            </a:prstGeom>
          </p:spPr>
        </p:pic>
        <p:grpSp>
          <p:nvGrpSpPr>
            <p:cNvPr id="15" name="Csoportba foglalás 14">
              <a:extLst>
                <a:ext uri="{FF2B5EF4-FFF2-40B4-BE49-F238E27FC236}">
                  <a16:creationId xmlns:a16="http://schemas.microsoft.com/office/drawing/2014/main" id="{43786FB3-F3AE-A86A-128C-3B4897A42A8D}"/>
                </a:ext>
              </a:extLst>
            </p:cNvPr>
            <p:cNvGrpSpPr/>
            <p:nvPr/>
          </p:nvGrpSpPr>
          <p:grpSpPr>
            <a:xfrm>
              <a:off x="-13321724" y="1127688"/>
              <a:ext cx="2451388" cy="5350071"/>
              <a:chOff x="372028" y="816686"/>
              <a:chExt cx="1876928" cy="3467641"/>
            </a:xfrm>
          </p:grpSpPr>
          <p:sp>
            <p:nvSpPr>
              <p:cNvPr id="17" name="Szövegdoboz 16">
                <a:extLst>
                  <a:ext uri="{FF2B5EF4-FFF2-40B4-BE49-F238E27FC236}">
                    <a16:creationId xmlns:a16="http://schemas.microsoft.com/office/drawing/2014/main" id="{0C17E55B-CE79-EACA-ECB4-70C0FCE4E460}"/>
                  </a:ext>
                </a:extLst>
              </p:cNvPr>
              <p:cNvSpPr txBox="1"/>
              <p:nvPr/>
            </p:nvSpPr>
            <p:spPr>
              <a:xfrm>
                <a:off x="372028" y="816686"/>
                <a:ext cx="1749465" cy="9575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hu-HU" sz="3000" u="sng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Dropdown menu widget:</a:t>
                </a:r>
              </a:p>
              <a:p>
                <a:r>
                  <a:rPr lang="hu-HU" sz="30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(_build)</a:t>
                </a:r>
              </a:p>
            </p:txBody>
          </p:sp>
          <p:sp>
            <p:nvSpPr>
              <p:cNvPr id="21" name="Szövegdoboz 20">
                <a:extLst>
                  <a:ext uri="{FF2B5EF4-FFF2-40B4-BE49-F238E27FC236}">
                    <a16:creationId xmlns:a16="http://schemas.microsoft.com/office/drawing/2014/main" id="{7C7A0741-5BCD-EEFF-F7A5-5086CBC823E9}"/>
                  </a:ext>
                </a:extLst>
              </p:cNvPr>
              <p:cNvSpPr txBox="1"/>
              <p:nvPr/>
            </p:nvSpPr>
            <p:spPr>
              <a:xfrm>
                <a:off x="372029" y="3626026"/>
                <a:ext cx="1876927" cy="6583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hu-HU" sz="3000" u="sng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Nincs kód ismétlődés:</a:t>
                </a:r>
              </a:p>
            </p:txBody>
          </p:sp>
        </p:grpSp>
        <p:cxnSp>
          <p:nvCxnSpPr>
            <p:cNvPr id="3" name="Egyenes összekötő nyíllal 2">
              <a:extLst>
                <a:ext uri="{FF2B5EF4-FFF2-40B4-BE49-F238E27FC236}">
                  <a16:creationId xmlns:a16="http://schemas.microsoft.com/office/drawing/2014/main" id="{6BD4D9F8-0EFE-923A-D426-0B9969D37907}"/>
                </a:ext>
              </a:extLst>
            </p:cNvPr>
            <p:cNvCxnSpPr>
              <a:cxnSpLocks/>
              <a:stCxn id="17" idx="3"/>
            </p:cNvCxnSpPr>
            <p:nvPr/>
          </p:nvCxnSpPr>
          <p:spPr>
            <a:xfrm flipV="1">
              <a:off x="-11036811" y="1441583"/>
              <a:ext cx="707285" cy="424769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Bal oldali kapcsos zárójel 58">
              <a:extLst>
                <a:ext uri="{FF2B5EF4-FFF2-40B4-BE49-F238E27FC236}">
                  <a16:creationId xmlns:a16="http://schemas.microsoft.com/office/drawing/2014/main" id="{6CF8C6D0-727D-64FF-9DFA-51F1676F71B7}"/>
                </a:ext>
              </a:extLst>
            </p:cNvPr>
            <p:cNvSpPr/>
            <p:nvPr/>
          </p:nvSpPr>
          <p:spPr>
            <a:xfrm>
              <a:off x="-11414319" y="5511949"/>
              <a:ext cx="1820906" cy="1106251"/>
            </a:xfrm>
            <a:prstGeom prst="leftBrac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</p:grpSp>
      <p:grpSp>
        <p:nvGrpSpPr>
          <p:cNvPr id="65" name="Csoportba foglalás 64">
            <a:extLst>
              <a:ext uri="{FF2B5EF4-FFF2-40B4-BE49-F238E27FC236}">
                <a16:creationId xmlns:a16="http://schemas.microsoft.com/office/drawing/2014/main" id="{A1468BAD-0B54-4CE1-6A48-95D2C02BA4E6}"/>
              </a:ext>
            </a:extLst>
          </p:cNvPr>
          <p:cNvGrpSpPr/>
          <p:nvPr/>
        </p:nvGrpSpPr>
        <p:grpSpPr>
          <a:xfrm>
            <a:off x="146551" y="819604"/>
            <a:ext cx="11898898" cy="5401672"/>
            <a:chOff x="-981208" y="8409578"/>
            <a:chExt cx="11898898" cy="5401672"/>
          </a:xfrm>
        </p:grpSpPr>
        <p:pic>
          <p:nvPicPr>
            <p:cNvPr id="18" name="Kép 17">
              <a:extLst>
                <a:ext uri="{FF2B5EF4-FFF2-40B4-BE49-F238E27FC236}">
                  <a16:creationId xmlns:a16="http://schemas.microsoft.com/office/drawing/2014/main" id="{182C60D2-1D30-1D3E-F2C3-0CEC31DED9F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197690" y="8409578"/>
              <a:ext cx="9720000" cy="5401672"/>
            </a:xfrm>
            <a:prstGeom prst="rect">
              <a:avLst/>
            </a:prstGeom>
          </p:spPr>
        </p:pic>
        <p:sp>
          <p:nvSpPr>
            <p:cNvPr id="29" name="Szövegdoboz 28">
              <a:extLst>
                <a:ext uri="{FF2B5EF4-FFF2-40B4-BE49-F238E27FC236}">
                  <a16:creationId xmlns:a16="http://schemas.microsoft.com/office/drawing/2014/main" id="{BD7C4C94-8DBC-CBE0-8A0B-9D0A1F36FC69}"/>
                </a:ext>
              </a:extLst>
            </p:cNvPr>
            <p:cNvSpPr txBox="1"/>
            <p:nvPr/>
          </p:nvSpPr>
          <p:spPr>
            <a:xfrm>
              <a:off x="-981208" y="9765735"/>
              <a:ext cx="2014521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3000" u="sng">
                  <a:latin typeface="Times New Roman" panose="02020603050405020304" pitchFamily="18" charset="0"/>
                  <a:cs typeface="Times New Roman" panose="02020603050405020304" pitchFamily="18" charset="0"/>
                </a:rPr>
                <a:t>Dizájn:</a:t>
              </a:r>
            </a:p>
            <a:p>
              <a:r>
                <a:rPr lang="hu-HU" sz="3000">
                  <a:latin typeface="Times New Roman" panose="02020603050405020304" pitchFamily="18" charset="0"/>
                  <a:cs typeface="Times New Roman" panose="02020603050405020304" pitchFamily="18" charset="0"/>
                </a:rPr>
                <a:t>1 dologért felelnek</a:t>
              </a:r>
            </a:p>
            <a:p>
              <a:r>
                <a:rPr lang="hu-HU" sz="3000">
                  <a:latin typeface="Times New Roman" panose="02020603050405020304" pitchFamily="18" charset="0"/>
                  <a:cs typeface="Times New Roman" panose="02020603050405020304" pitchFamily="18" charset="0"/>
                </a:rPr>
                <a:t>(_build)</a:t>
              </a:r>
            </a:p>
          </p:txBody>
        </p:sp>
        <p:sp>
          <p:nvSpPr>
            <p:cNvPr id="30" name="Szövegdoboz 29">
              <a:extLst>
                <a:ext uri="{FF2B5EF4-FFF2-40B4-BE49-F238E27FC236}">
                  <a16:creationId xmlns:a16="http://schemas.microsoft.com/office/drawing/2014/main" id="{ED1AAC67-73BD-EFAA-4A52-3EC670C2080D}"/>
                </a:ext>
              </a:extLst>
            </p:cNvPr>
            <p:cNvSpPr txBox="1"/>
            <p:nvPr/>
          </p:nvSpPr>
          <p:spPr>
            <a:xfrm>
              <a:off x="-981208" y="12873614"/>
              <a:ext cx="1876927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3000" u="sng">
                  <a:latin typeface="Times New Roman" panose="02020603050405020304" pitchFamily="18" charset="0"/>
                  <a:cs typeface="Times New Roman" panose="02020603050405020304" pitchFamily="18" charset="0"/>
                </a:rPr>
                <a:t>Tagolás:</a:t>
              </a:r>
            </a:p>
          </p:txBody>
        </p:sp>
        <p:sp>
          <p:nvSpPr>
            <p:cNvPr id="50" name="Bal oldali kapcsos zárójel 49">
              <a:extLst>
                <a:ext uri="{FF2B5EF4-FFF2-40B4-BE49-F238E27FC236}">
                  <a16:creationId xmlns:a16="http://schemas.microsoft.com/office/drawing/2014/main" id="{855183AA-4404-F50F-A9C8-6A4DA3E0026F}"/>
                </a:ext>
              </a:extLst>
            </p:cNvPr>
            <p:cNvSpPr/>
            <p:nvPr/>
          </p:nvSpPr>
          <p:spPr>
            <a:xfrm>
              <a:off x="829331" y="8836356"/>
              <a:ext cx="1194146" cy="3933485"/>
            </a:xfrm>
            <a:prstGeom prst="leftBrac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cxnSp>
          <p:nvCxnSpPr>
            <p:cNvPr id="58" name="Egyenes összekötő nyíllal 57">
              <a:extLst>
                <a:ext uri="{FF2B5EF4-FFF2-40B4-BE49-F238E27FC236}">
                  <a16:creationId xmlns:a16="http://schemas.microsoft.com/office/drawing/2014/main" id="{E196CB11-CCA9-43E3-5270-C2AE0F1970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8953" y="13079730"/>
              <a:ext cx="1440180" cy="116889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Egyenes összekötő nyíllal 61">
              <a:extLst>
                <a:ext uri="{FF2B5EF4-FFF2-40B4-BE49-F238E27FC236}">
                  <a16:creationId xmlns:a16="http://schemas.microsoft.com/office/drawing/2014/main" id="{CB4B9048-BBF8-B909-4E23-8D3EF9BC155F}"/>
                </a:ext>
              </a:extLst>
            </p:cNvPr>
            <p:cNvCxnSpPr>
              <a:cxnSpLocks/>
            </p:cNvCxnSpPr>
            <p:nvPr/>
          </p:nvCxnSpPr>
          <p:spPr>
            <a:xfrm>
              <a:off x="438953" y="13196619"/>
              <a:ext cx="1440180" cy="317451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102635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25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25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25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25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2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2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250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250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2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2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6" dur="25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25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2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2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6" dur="25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25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2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2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6" dur="25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25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2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2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60761D3-E888-928B-2027-A036F0A94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4. Forráskód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E19A4270-7AF9-D37B-1E5E-7EC54B6064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150600" cy="597535"/>
          </a:xfrm>
        </p:spPr>
        <p:txBody>
          <a:bodyPr>
            <a:normAutofit/>
          </a:bodyPr>
          <a:lstStyle/>
          <a:p>
            <a:r>
              <a:rPr lang="hu-HU"/>
              <a:t>Szintén a PHP forráskódok is egy </a:t>
            </a:r>
            <a:r>
              <a:rPr lang="hu-HU" b="1"/>
              <a:t>egységes szerkezetet követtek:</a:t>
            </a:r>
          </a:p>
        </p:txBody>
      </p:sp>
      <p:sp>
        <p:nvSpPr>
          <p:cNvPr id="4" name="Tartalom helye 2">
            <a:extLst>
              <a:ext uri="{FF2B5EF4-FFF2-40B4-BE49-F238E27FC236}">
                <a16:creationId xmlns:a16="http://schemas.microsoft.com/office/drawing/2014/main" id="{243C562B-C568-25FD-B964-E490D8B171A6}"/>
              </a:ext>
            </a:extLst>
          </p:cNvPr>
          <p:cNvSpPr txBox="1">
            <a:spLocks/>
          </p:cNvSpPr>
          <p:nvPr/>
        </p:nvSpPr>
        <p:spPr>
          <a:xfrm>
            <a:off x="838199" y="2995454"/>
            <a:ext cx="8386823" cy="5722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hu-HU" u="sng"/>
              <a:t>Osztály</a:t>
            </a:r>
            <a:r>
              <a:rPr lang="hu-HU"/>
              <a:t> pl.: </a:t>
            </a:r>
            <a:r>
              <a:rPr lang="hu-HU" b="1"/>
              <a:t>ChatServer</a:t>
            </a:r>
            <a:r>
              <a:rPr lang="hu-HU"/>
              <a:t> osztály </a:t>
            </a:r>
            <a:r>
              <a:rPr lang="hu-HU" b="1"/>
              <a:t>(Ratchet-tel)</a:t>
            </a:r>
          </a:p>
        </p:txBody>
      </p:sp>
      <p:sp>
        <p:nvSpPr>
          <p:cNvPr id="6" name="Tartalom helye 2">
            <a:extLst>
              <a:ext uri="{FF2B5EF4-FFF2-40B4-BE49-F238E27FC236}">
                <a16:creationId xmlns:a16="http://schemas.microsoft.com/office/drawing/2014/main" id="{D2317EE8-1F86-9613-917F-C6365FCDB4BE}"/>
              </a:ext>
            </a:extLst>
          </p:cNvPr>
          <p:cNvSpPr txBox="1">
            <a:spLocks/>
          </p:cNvSpPr>
          <p:nvPr/>
        </p:nvSpPr>
        <p:spPr>
          <a:xfrm>
            <a:off x="838200" y="3567748"/>
            <a:ext cx="8977132" cy="5722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hu-HU" b="1"/>
              <a:t>Adatellenőrzések</a:t>
            </a:r>
            <a:r>
              <a:rPr lang="hu-HU"/>
              <a:t> pl.: </a:t>
            </a:r>
            <a:r>
              <a:rPr lang="hu-HU" u="sng"/>
              <a:t>!isset()</a:t>
            </a:r>
            <a:r>
              <a:rPr lang="hu-HU"/>
              <a:t> vagy </a:t>
            </a:r>
            <a:r>
              <a:rPr lang="hu-HU" u="sng"/>
              <a:t>!</a:t>
            </a:r>
            <a:r>
              <a:rPr lang="hu-HU"/>
              <a:t> használata</a:t>
            </a:r>
            <a:endParaRPr lang="hu-HU" u="sng"/>
          </a:p>
        </p:txBody>
      </p:sp>
      <p:sp>
        <p:nvSpPr>
          <p:cNvPr id="7" name="Tartalom helye 2">
            <a:extLst>
              <a:ext uri="{FF2B5EF4-FFF2-40B4-BE49-F238E27FC236}">
                <a16:creationId xmlns:a16="http://schemas.microsoft.com/office/drawing/2014/main" id="{67093C1A-22E5-7DAA-B2E0-80A9FCBC9B44}"/>
              </a:ext>
            </a:extLst>
          </p:cNvPr>
          <p:cNvSpPr txBox="1">
            <a:spLocks/>
          </p:cNvSpPr>
          <p:nvPr/>
        </p:nvSpPr>
        <p:spPr>
          <a:xfrm>
            <a:off x="838200" y="4140041"/>
            <a:ext cx="11150600" cy="26195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hu-HU"/>
              <a:t>A </a:t>
            </a:r>
            <a:r>
              <a:rPr lang="hu-HU" b="1"/>
              <a:t>Tiszta kód elve</a:t>
            </a:r>
            <a:r>
              <a:rPr lang="hu-HU"/>
              <a:t> szerint </a:t>
            </a:r>
            <a:r>
              <a:rPr lang="hu-HU" b="1"/>
              <a:t>használtuk</a:t>
            </a:r>
            <a:r>
              <a:rPr lang="hu-HU"/>
              <a:t> a:</a:t>
            </a:r>
          </a:p>
          <a:p>
            <a:pPr lvl="2"/>
            <a:r>
              <a:rPr lang="hu-HU"/>
              <a:t>Változókat pl.: $userData, $conn, $stmt (Statement = query)</a:t>
            </a:r>
          </a:p>
          <a:p>
            <a:pPr lvl="2"/>
            <a:r>
              <a:rPr lang="hu-HU"/>
              <a:t>Metódusokat pl.: broadcastStatus, normalizeEmail</a:t>
            </a:r>
          </a:p>
          <a:p>
            <a:pPr lvl="2"/>
            <a:r>
              <a:rPr lang="hu-HU" b="1"/>
              <a:t>Beszédes </a:t>
            </a:r>
            <a:r>
              <a:rPr lang="hu-HU" err="1"/>
              <a:t>echo-kat</a:t>
            </a:r>
            <a:r>
              <a:rPr lang="hu-HU"/>
              <a:t> pl.: message, success </a:t>
            </a:r>
            <a:r>
              <a:rPr lang="hu-HU" b="1"/>
              <a:t>kulcs-érték pár</a:t>
            </a:r>
          </a:p>
          <a:p>
            <a:pPr lvl="1"/>
            <a:r>
              <a:rPr lang="hu-HU"/>
              <a:t>úgy hogy minden </a:t>
            </a:r>
            <a:r>
              <a:rPr lang="hu-HU" b="1"/>
              <a:t>1 dologért feleljen</a:t>
            </a:r>
            <a:r>
              <a:rPr lang="hu-HU"/>
              <a:t> csak!</a:t>
            </a:r>
          </a:p>
          <a:p>
            <a:pPr lvl="1"/>
            <a:endParaRPr lang="hu-HU"/>
          </a:p>
        </p:txBody>
      </p:sp>
      <p:sp>
        <p:nvSpPr>
          <p:cNvPr id="8" name="Tartalom helye 2">
            <a:extLst>
              <a:ext uri="{FF2B5EF4-FFF2-40B4-BE49-F238E27FC236}">
                <a16:creationId xmlns:a16="http://schemas.microsoft.com/office/drawing/2014/main" id="{E468FE71-4E17-B7B9-D9B2-C1D42259B272}"/>
              </a:ext>
            </a:extLst>
          </p:cNvPr>
          <p:cNvSpPr txBox="1">
            <a:spLocks/>
          </p:cNvSpPr>
          <p:nvPr/>
        </p:nvSpPr>
        <p:spPr>
          <a:xfrm>
            <a:off x="838200" y="2423160"/>
            <a:ext cx="10754360" cy="5722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hu-HU" u="sng"/>
              <a:t>header-ek</a:t>
            </a:r>
            <a:r>
              <a:rPr lang="hu-HU"/>
              <a:t> és a szükséges </a:t>
            </a:r>
            <a:r>
              <a:rPr lang="hu-HU" u="sng"/>
              <a:t>require-ek</a:t>
            </a:r>
            <a:r>
              <a:rPr lang="hu-HU"/>
              <a:t>, </a:t>
            </a:r>
            <a:r>
              <a:rPr lang="hu-HU" u="sng"/>
              <a:t>use-ok</a:t>
            </a:r>
            <a:r>
              <a:rPr lang="hu-HU"/>
              <a:t> a PHP-k </a:t>
            </a:r>
            <a:r>
              <a:rPr lang="hu-HU" b="1"/>
              <a:t>elején</a:t>
            </a:r>
          </a:p>
        </p:txBody>
      </p:sp>
    </p:spTree>
    <p:extLst>
      <p:ext uri="{BB962C8B-B14F-4D97-AF65-F5344CB8AC3E}">
        <p14:creationId xmlns:p14="http://schemas.microsoft.com/office/powerpoint/2010/main" val="36921316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/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85EDBC1-76E5-E18C-82E7-42EBE3FC40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Bevezetés: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E7FA9621-7FB6-E623-8437-7609BD1769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06095"/>
          </a:xfrm>
        </p:spPr>
        <p:txBody>
          <a:bodyPr/>
          <a:lstStyle/>
          <a:p>
            <a:r>
              <a:rPr lang="hu-HU"/>
              <a:t>Ez a bemutató tartalmazza a:</a:t>
            </a:r>
          </a:p>
        </p:txBody>
      </p:sp>
      <p:sp>
        <p:nvSpPr>
          <p:cNvPr id="5" name="Tartalom helye 2">
            <a:extLst>
              <a:ext uri="{FF2B5EF4-FFF2-40B4-BE49-F238E27FC236}">
                <a16:creationId xmlns:a16="http://schemas.microsoft.com/office/drawing/2014/main" id="{1BF8B712-2049-6E9F-3E5B-CA188C437DC7}"/>
              </a:ext>
            </a:extLst>
          </p:cNvPr>
          <p:cNvSpPr txBox="1">
            <a:spLocks/>
          </p:cNvSpPr>
          <p:nvPr/>
        </p:nvSpPr>
        <p:spPr>
          <a:xfrm>
            <a:off x="838200" y="2331720"/>
            <a:ext cx="4861331" cy="5060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71550" lvl="1" indent="-514350">
              <a:buFont typeface="+mj-lt"/>
              <a:buAutoNum type="arabicPeriod"/>
            </a:pPr>
            <a:r>
              <a:rPr lang="hu-HU"/>
              <a:t>„Chatex” </a:t>
            </a:r>
            <a:r>
              <a:rPr lang="hu-HU" u="sng"/>
              <a:t>szoftver célját</a:t>
            </a:r>
            <a:endParaRPr lang="hu-HU"/>
          </a:p>
        </p:txBody>
      </p:sp>
      <p:sp>
        <p:nvSpPr>
          <p:cNvPr id="10" name="Tartalom helye 2">
            <a:extLst>
              <a:ext uri="{FF2B5EF4-FFF2-40B4-BE49-F238E27FC236}">
                <a16:creationId xmlns:a16="http://schemas.microsoft.com/office/drawing/2014/main" id="{31C298D9-23B1-CD75-AED8-0B567C480977}"/>
              </a:ext>
            </a:extLst>
          </p:cNvPr>
          <p:cNvSpPr txBox="1">
            <a:spLocks/>
          </p:cNvSpPr>
          <p:nvPr/>
        </p:nvSpPr>
        <p:spPr>
          <a:xfrm>
            <a:off x="838199" y="2810470"/>
            <a:ext cx="4923209" cy="5060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71550" lvl="1" indent="-514350">
              <a:buFont typeface="+mj-lt"/>
              <a:buAutoNum type="arabicPeriod" startAt="2"/>
            </a:pPr>
            <a:r>
              <a:rPr lang="hu-HU" u="sng"/>
              <a:t>Műszaki megvalósítását</a:t>
            </a:r>
            <a:endParaRPr lang="hu-HU"/>
          </a:p>
        </p:txBody>
      </p:sp>
      <p:sp>
        <p:nvSpPr>
          <p:cNvPr id="11" name="Tartalom helye 2">
            <a:extLst>
              <a:ext uri="{FF2B5EF4-FFF2-40B4-BE49-F238E27FC236}">
                <a16:creationId xmlns:a16="http://schemas.microsoft.com/office/drawing/2014/main" id="{555C9FE4-84D1-6766-C8AD-05C9CA37D57A}"/>
              </a:ext>
            </a:extLst>
          </p:cNvPr>
          <p:cNvSpPr txBox="1">
            <a:spLocks/>
          </p:cNvSpPr>
          <p:nvPr/>
        </p:nvSpPr>
        <p:spPr>
          <a:xfrm>
            <a:off x="838200" y="3289220"/>
            <a:ext cx="6979920" cy="50609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71550" lvl="1" indent="-514350">
              <a:buFont typeface="+mj-lt"/>
              <a:buAutoNum type="arabicPeriod" startAt="3"/>
            </a:pPr>
            <a:r>
              <a:rPr lang="hu-HU" u="sng"/>
              <a:t>Működését</a:t>
            </a:r>
            <a:r>
              <a:rPr lang="hu-HU"/>
              <a:t> (szoftver fontosabb részei)</a:t>
            </a:r>
          </a:p>
        </p:txBody>
      </p:sp>
      <p:sp>
        <p:nvSpPr>
          <p:cNvPr id="12" name="Tartalom helye 2">
            <a:extLst>
              <a:ext uri="{FF2B5EF4-FFF2-40B4-BE49-F238E27FC236}">
                <a16:creationId xmlns:a16="http://schemas.microsoft.com/office/drawing/2014/main" id="{2ED203D0-479D-B453-A981-4AFD657285C2}"/>
              </a:ext>
            </a:extLst>
          </p:cNvPr>
          <p:cNvSpPr txBox="1">
            <a:spLocks/>
          </p:cNvSpPr>
          <p:nvPr/>
        </p:nvSpPr>
        <p:spPr>
          <a:xfrm>
            <a:off x="838200" y="3767970"/>
            <a:ext cx="6309360" cy="50609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71550" lvl="1" indent="-514350">
              <a:buFont typeface="+mj-lt"/>
              <a:buAutoNum type="arabicPeriod" startAt="4"/>
            </a:pPr>
            <a:r>
              <a:rPr lang="hu-HU" u="sng"/>
              <a:t>Forráskódját</a:t>
            </a:r>
            <a:r>
              <a:rPr lang="hu-HU"/>
              <a:t> (fontosabb részleteit)</a:t>
            </a:r>
          </a:p>
        </p:txBody>
      </p:sp>
      <p:sp>
        <p:nvSpPr>
          <p:cNvPr id="13" name="Tartalom helye 2">
            <a:extLst>
              <a:ext uri="{FF2B5EF4-FFF2-40B4-BE49-F238E27FC236}">
                <a16:creationId xmlns:a16="http://schemas.microsoft.com/office/drawing/2014/main" id="{D5A00553-BAD9-2B40-E820-49FECCD35EB8}"/>
              </a:ext>
            </a:extLst>
          </p:cNvPr>
          <p:cNvSpPr txBox="1">
            <a:spLocks/>
          </p:cNvSpPr>
          <p:nvPr/>
        </p:nvSpPr>
        <p:spPr>
          <a:xfrm>
            <a:off x="838200" y="4246721"/>
            <a:ext cx="10515600" cy="10748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71550" lvl="1" indent="-514350">
              <a:buFont typeface="+mj-lt"/>
              <a:buAutoNum type="arabicPeriod" startAt="5"/>
            </a:pPr>
            <a:r>
              <a:rPr lang="hu-HU"/>
              <a:t>A csapat </a:t>
            </a:r>
            <a:r>
              <a:rPr lang="hu-HU" u="sng"/>
              <a:t>munkamegosztását</a:t>
            </a:r>
            <a:r>
              <a:rPr lang="hu-HU"/>
              <a:t>, a </a:t>
            </a:r>
            <a:r>
              <a:rPr lang="hu-HU" u="sng"/>
              <a:t>fejlesztésben betöltött szerepeket</a:t>
            </a:r>
            <a:r>
              <a:rPr lang="hu-HU"/>
              <a:t>, és az </a:t>
            </a:r>
            <a:r>
              <a:rPr lang="hu-HU" u="sng"/>
              <a:t>eszközöket a projekt szervezésében</a:t>
            </a:r>
          </a:p>
        </p:txBody>
      </p:sp>
    </p:spTree>
    <p:extLst>
      <p:ext uri="{BB962C8B-B14F-4D97-AF65-F5344CB8AC3E}">
        <p14:creationId xmlns:p14="http://schemas.microsoft.com/office/powerpoint/2010/main" val="42573114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/>
      <p:bldP spid="11" grpId="0"/>
      <p:bldP spid="12" grpId="0"/>
      <p:bldP spid="1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3F482B-B691-40BA-232F-0F5E8A75F8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rtalom helye 2">
            <a:extLst>
              <a:ext uri="{FF2B5EF4-FFF2-40B4-BE49-F238E27FC236}">
                <a16:creationId xmlns:a16="http://schemas.microsoft.com/office/drawing/2014/main" id="{F58436B7-EAF9-2CA1-616D-D56E46673A28}"/>
              </a:ext>
            </a:extLst>
          </p:cNvPr>
          <p:cNvSpPr txBox="1">
            <a:spLocks/>
          </p:cNvSpPr>
          <p:nvPr/>
        </p:nvSpPr>
        <p:spPr>
          <a:xfrm>
            <a:off x="838200" y="268726"/>
            <a:ext cx="10515600" cy="101566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/>
              <a:t>A következő képek a login.php-nak a </a:t>
            </a:r>
            <a:r>
              <a:rPr lang="hu-HU" b="1"/>
              <a:t>szerkezetét</a:t>
            </a:r>
            <a:r>
              <a:rPr lang="hu-HU"/>
              <a:t> mutatják be:</a:t>
            </a:r>
          </a:p>
          <a:p>
            <a:pPr lvl="1"/>
            <a:endParaRPr lang="hu-HU"/>
          </a:p>
        </p:txBody>
      </p:sp>
      <p:sp>
        <p:nvSpPr>
          <p:cNvPr id="48" name="Tartalom helye 2">
            <a:extLst>
              <a:ext uri="{FF2B5EF4-FFF2-40B4-BE49-F238E27FC236}">
                <a16:creationId xmlns:a16="http://schemas.microsoft.com/office/drawing/2014/main" id="{C459E74E-30FD-52BC-B503-53C2F52CEB94}"/>
              </a:ext>
            </a:extLst>
          </p:cNvPr>
          <p:cNvSpPr txBox="1">
            <a:spLocks/>
          </p:cNvSpPr>
          <p:nvPr/>
        </p:nvSpPr>
        <p:spPr>
          <a:xfrm>
            <a:off x="838200" y="271571"/>
            <a:ext cx="10515600" cy="101566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/>
              <a:t>A következő képek a websocket_server.php-nak a </a:t>
            </a:r>
            <a:r>
              <a:rPr lang="hu-HU" b="1"/>
              <a:t>szerkezetét</a:t>
            </a:r>
            <a:r>
              <a:rPr lang="hu-HU"/>
              <a:t> mutatják be:</a:t>
            </a:r>
          </a:p>
        </p:txBody>
      </p:sp>
      <p:sp>
        <p:nvSpPr>
          <p:cNvPr id="67" name="Tartalom helye 2">
            <a:extLst>
              <a:ext uri="{FF2B5EF4-FFF2-40B4-BE49-F238E27FC236}">
                <a16:creationId xmlns:a16="http://schemas.microsoft.com/office/drawing/2014/main" id="{AB59FFF1-0899-31EF-3321-A0F3159C5170}"/>
              </a:ext>
            </a:extLst>
          </p:cNvPr>
          <p:cNvSpPr txBox="1">
            <a:spLocks/>
          </p:cNvSpPr>
          <p:nvPr/>
        </p:nvSpPr>
        <p:spPr>
          <a:xfrm>
            <a:off x="838200" y="253487"/>
            <a:ext cx="10515600" cy="101566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/>
              <a:t>A következő kép pedig a register.php-nak a </a:t>
            </a:r>
            <a:r>
              <a:rPr lang="hu-HU" b="1"/>
              <a:t>szerkezetét</a:t>
            </a:r>
            <a:r>
              <a:rPr lang="hu-HU"/>
              <a:t> mutatja be:</a:t>
            </a:r>
          </a:p>
        </p:txBody>
      </p:sp>
      <p:sp>
        <p:nvSpPr>
          <p:cNvPr id="73" name="Tartalom helye 2">
            <a:extLst>
              <a:ext uri="{FF2B5EF4-FFF2-40B4-BE49-F238E27FC236}">
                <a16:creationId xmlns:a16="http://schemas.microsoft.com/office/drawing/2014/main" id="{7C0D99BE-791F-6914-D777-16A346FF7539}"/>
              </a:ext>
            </a:extLst>
          </p:cNvPr>
          <p:cNvSpPr txBox="1">
            <a:spLocks/>
          </p:cNvSpPr>
          <p:nvPr/>
        </p:nvSpPr>
        <p:spPr>
          <a:xfrm>
            <a:off x="838200" y="236292"/>
            <a:ext cx="10515600" cy="102562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/>
              <a:t>Sajnos a leadott programunk </a:t>
            </a:r>
            <a:r>
              <a:rPr lang="hu-HU" b="1"/>
              <a:t>3 hibát is tartalmazott</a:t>
            </a:r>
            <a:r>
              <a:rPr lang="hu-HU"/>
              <a:t> a get_messages.php, start_chat.php és a validate_token.php-ban:</a:t>
            </a:r>
          </a:p>
        </p:txBody>
      </p:sp>
      <p:grpSp>
        <p:nvGrpSpPr>
          <p:cNvPr id="81" name="Csoportba foglalás 80">
            <a:extLst>
              <a:ext uri="{FF2B5EF4-FFF2-40B4-BE49-F238E27FC236}">
                <a16:creationId xmlns:a16="http://schemas.microsoft.com/office/drawing/2014/main" id="{95DAD10D-8BCF-7CF1-0EE7-30CDC19A7344}"/>
              </a:ext>
            </a:extLst>
          </p:cNvPr>
          <p:cNvGrpSpPr/>
          <p:nvPr/>
        </p:nvGrpSpPr>
        <p:grpSpPr>
          <a:xfrm>
            <a:off x="1129927" y="1375755"/>
            <a:ext cx="9361106" cy="2211756"/>
            <a:chOff x="15850833" y="3875412"/>
            <a:chExt cx="9361106" cy="2211756"/>
          </a:xfrm>
        </p:grpSpPr>
        <p:pic>
          <p:nvPicPr>
            <p:cNvPr id="75" name="Kép 74">
              <a:extLst>
                <a:ext uri="{FF2B5EF4-FFF2-40B4-BE49-F238E27FC236}">
                  <a16:creationId xmlns:a16="http://schemas.microsoft.com/office/drawing/2014/main" id="{880EAB3E-DF89-0836-BB44-BAFD2E95C35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851939" y="5075641"/>
              <a:ext cx="9360000" cy="1011527"/>
            </a:xfrm>
            <a:prstGeom prst="rect">
              <a:avLst/>
            </a:prstGeom>
          </p:spPr>
        </p:pic>
        <p:sp>
          <p:nvSpPr>
            <p:cNvPr id="76" name="Szövegdoboz 75">
              <a:extLst>
                <a:ext uri="{FF2B5EF4-FFF2-40B4-BE49-F238E27FC236}">
                  <a16:creationId xmlns:a16="http://schemas.microsoft.com/office/drawing/2014/main" id="{B7892021-BB99-5D3C-23CB-5F1476D13DEC}"/>
                </a:ext>
              </a:extLst>
            </p:cNvPr>
            <p:cNvSpPr txBox="1"/>
            <p:nvPr/>
          </p:nvSpPr>
          <p:spPr>
            <a:xfrm>
              <a:off x="15850833" y="3875412"/>
              <a:ext cx="936000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3000">
                  <a:latin typeface="Times New Roman" panose="02020603050405020304" pitchFamily="18" charset="0"/>
                  <a:cs typeface="Times New Roman" panose="02020603050405020304" pitchFamily="18" charset="0"/>
                </a:rPr>
                <a:t>A get_messages.php-ben </a:t>
              </a:r>
              <a:r>
                <a:rPr lang="hu-HU" sz="30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nem sikerült betölteni</a:t>
              </a:r>
              <a:r>
                <a:rPr lang="hu-HU" sz="3000">
                  <a:latin typeface="Times New Roman" panose="02020603050405020304" pitchFamily="18" charset="0"/>
                  <a:cs typeface="Times New Roman" panose="02020603050405020304" pitchFamily="18" charset="0"/>
                </a:rPr>
                <a:t> a korábban elküldött üzeneteket:</a:t>
              </a:r>
            </a:p>
          </p:txBody>
        </p:sp>
      </p:grpSp>
      <p:grpSp>
        <p:nvGrpSpPr>
          <p:cNvPr id="6" name="Csoportba foglalás 5">
            <a:extLst>
              <a:ext uri="{FF2B5EF4-FFF2-40B4-BE49-F238E27FC236}">
                <a16:creationId xmlns:a16="http://schemas.microsoft.com/office/drawing/2014/main" id="{47864F8F-9B1C-CD0B-A28C-6FE6E8D5F6A3}"/>
              </a:ext>
            </a:extLst>
          </p:cNvPr>
          <p:cNvGrpSpPr/>
          <p:nvPr/>
        </p:nvGrpSpPr>
        <p:grpSpPr>
          <a:xfrm>
            <a:off x="1131069" y="3676918"/>
            <a:ext cx="9361106" cy="2475013"/>
            <a:chOff x="11979175" y="10952174"/>
            <a:chExt cx="9361106" cy="2475013"/>
          </a:xfrm>
        </p:grpSpPr>
        <p:pic>
          <p:nvPicPr>
            <p:cNvPr id="4" name="Kép 3">
              <a:extLst>
                <a:ext uri="{FF2B5EF4-FFF2-40B4-BE49-F238E27FC236}">
                  <a16:creationId xmlns:a16="http://schemas.microsoft.com/office/drawing/2014/main" id="{44CB0C58-AFD6-6A86-9B62-11F52E6D7B0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980281" y="12529653"/>
              <a:ext cx="9360000" cy="897534"/>
            </a:xfrm>
            <a:prstGeom prst="rect">
              <a:avLst/>
            </a:prstGeom>
          </p:spPr>
        </p:pic>
        <p:sp>
          <p:nvSpPr>
            <p:cNvPr id="5" name="Szövegdoboz 4">
              <a:extLst>
                <a:ext uri="{FF2B5EF4-FFF2-40B4-BE49-F238E27FC236}">
                  <a16:creationId xmlns:a16="http://schemas.microsoft.com/office/drawing/2014/main" id="{9A26F2AC-B17D-4128-5BD8-BDC04D31FF16}"/>
                </a:ext>
              </a:extLst>
            </p:cNvPr>
            <p:cNvSpPr txBox="1"/>
            <p:nvPr/>
          </p:nvSpPr>
          <p:spPr>
            <a:xfrm>
              <a:off x="11979175" y="10952174"/>
              <a:ext cx="9360000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3000">
                  <a:latin typeface="Times New Roman" panose="02020603050405020304" pitchFamily="18" charset="0"/>
                  <a:cs typeface="Times New Roman" panose="02020603050405020304" pitchFamily="18" charset="0"/>
                </a:rPr>
                <a:t>A validate_token.php </a:t>
              </a:r>
              <a:r>
                <a:rPr lang="hu-HU" sz="30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nem tudta </a:t>
              </a:r>
              <a:r>
                <a:rPr lang="hu-HU" sz="3000" b="1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validálni</a:t>
              </a:r>
              <a:r>
                <a:rPr lang="hu-HU" sz="30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 a tokent </a:t>
              </a:r>
              <a:r>
                <a:rPr lang="hu-HU" sz="3000" b="1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újralépéskor</a:t>
              </a:r>
              <a:r>
                <a:rPr lang="hu-HU" sz="3000">
                  <a:latin typeface="Times New Roman" panose="02020603050405020304" pitchFamily="18" charset="0"/>
                  <a:cs typeface="Times New Roman" panose="02020603050405020304" pitchFamily="18" charset="0"/>
                </a:rPr>
                <a:t> ezért a felhasználónak mindig be kell jelentkeznie akár hányszor kilép az alkalmazásból:</a:t>
              </a:r>
            </a:p>
          </p:txBody>
        </p:sp>
      </p:grpSp>
      <p:grpSp>
        <p:nvGrpSpPr>
          <p:cNvPr id="20" name="Csoportba foglalás 19">
            <a:extLst>
              <a:ext uri="{FF2B5EF4-FFF2-40B4-BE49-F238E27FC236}">
                <a16:creationId xmlns:a16="http://schemas.microsoft.com/office/drawing/2014/main" id="{5398C438-8710-3F1E-CD47-A05668C0CADD}"/>
              </a:ext>
            </a:extLst>
          </p:cNvPr>
          <p:cNvGrpSpPr/>
          <p:nvPr/>
        </p:nvGrpSpPr>
        <p:grpSpPr>
          <a:xfrm>
            <a:off x="117013" y="1371334"/>
            <a:ext cx="11957974" cy="4990353"/>
            <a:chOff x="167027" y="1028482"/>
            <a:chExt cx="11957974" cy="4990353"/>
          </a:xfrm>
        </p:grpSpPr>
        <p:pic>
          <p:nvPicPr>
            <p:cNvPr id="27" name="Kép 26">
              <a:extLst>
                <a:ext uri="{FF2B5EF4-FFF2-40B4-BE49-F238E27FC236}">
                  <a16:creationId xmlns:a16="http://schemas.microsoft.com/office/drawing/2014/main" id="{2039BC2E-B022-95A4-CF5A-20261778E1D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405001" y="1028482"/>
              <a:ext cx="9720000" cy="4990353"/>
            </a:xfrm>
            <a:prstGeom prst="rect">
              <a:avLst/>
            </a:prstGeom>
          </p:spPr>
        </p:pic>
        <p:sp>
          <p:nvSpPr>
            <p:cNvPr id="32" name="Szövegdoboz 31">
              <a:extLst>
                <a:ext uri="{FF2B5EF4-FFF2-40B4-BE49-F238E27FC236}">
                  <a16:creationId xmlns:a16="http://schemas.microsoft.com/office/drawing/2014/main" id="{7C7BE0D4-21F1-7859-F65C-1FA469E86BD4}"/>
                </a:ext>
              </a:extLst>
            </p:cNvPr>
            <p:cNvSpPr txBox="1"/>
            <p:nvPr/>
          </p:nvSpPr>
          <p:spPr>
            <a:xfrm>
              <a:off x="167029" y="1141550"/>
              <a:ext cx="223797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3000" u="sng">
                  <a:latin typeface="Times New Roman" panose="02020603050405020304" pitchFamily="18" charset="0"/>
                  <a:cs typeface="Times New Roman" panose="02020603050405020304" pitchFamily="18" charset="0"/>
                </a:rPr>
                <a:t>REST API header-ök:</a:t>
              </a:r>
            </a:p>
          </p:txBody>
        </p:sp>
        <p:sp>
          <p:nvSpPr>
            <p:cNvPr id="37" name="Szövegdoboz 36">
              <a:extLst>
                <a:ext uri="{FF2B5EF4-FFF2-40B4-BE49-F238E27FC236}">
                  <a16:creationId xmlns:a16="http://schemas.microsoft.com/office/drawing/2014/main" id="{0C74383F-9ED0-624F-4656-84527A2A2C75}"/>
                </a:ext>
              </a:extLst>
            </p:cNvPr>
            <p:cNvSpPr txBox="1"/>
            <p:nvPr/>
          </p:nvSpPr>
          <p:spPr>
            <a:xfrm>
              <a:off x="167027" y="4368505"/>
              <a:ext cx="2236340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3000" u="sng">
                  <a:latin typeface="Times New Roman" panose="02020603050405020304" pitchFamily="18" charset="0"/>
                  <a:cs typeface="Times New Roman" panose="02020603050405020304" pitchFamily="18" charset="0"/>
                </a:rPr>
                <a:t>Változók:</a:t>
              </a:r>
            </a:p>
            <a:p>
              <a:r>
                <a:rPr lang="hu-HU" sz="3000">
                  <a:latin typeface="Times New Roman" panose="02020603050405020304" pitchFamily="18" charset="0"/>
                  <a:cs typeface="Times New Roman" panose="02020603050405020304" pitchFamily="18" charset="0"/>
                </a:rPr>
                <a:t>Tiszta kód elve</a:t>
              </a:r>
            </a:p>
          </p:txBody>
        </p:sp>
        <p:sp>
          <p:nvSpPr>
            <p:cNvPr id="39" name="Szövegdoboz 38">
              <a:extLst>
                <a:ext uri="{FF2B5EF4-FFF2-40B4-BE49-F238E27FC236}">
                  <a16:creationId xmlns:a16="http://schemas.microsoft.com/office/drawing/2014/main" id="{05CDFA7D-33F5-9978-3F5E-A2FB26B06587}"/>
                </a:ext>
              </a:extLst>
            </p:cNvPr>
            <p:cNvSpPr txBox="1"/>
            <p:nvPr/>
          </p:nvSpPr>
          <p:spPr>
            <a:xfrm>
              <a:off x="167027" y="2433346"/>
              <a:ext cx="2236340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3000" u="sng">
                  <a:latin typeface="Times New Roman" panose="02020603050405020304" pitchFamily="18" charset="0"/>
                  <a:cs typeface="Times New Roman" panose="02020603050405020304" pitchFamily="18" charset="0"/>
                </a:rPr>
                <a:t>Adatbázis: Composer: JWT:</a:t>
              </a:r>
            </a:p>
          </p:txBody>
        </p:sp>
        <p:sp>
          <p:nvSpPr>
            <p:cNvPr id="8" name="Bal oldali kapcsos zárójel 7">
              <a:extLst>
                <a:ext uri="{FF2B5EF4-FFF2-40B4-BE49-F238E27FC236}">
                  <a16:creationId xmlns:a16="http://schemas.microsoft.com/office/drawing/2014/main" id="{E15559D1-81DE-BEC3-1F90-3BA3B087EF76}"/>
                </a:ext>
              </a:extLst>
            </p:cNvPr>
            <p:cNvSpPr/>
            <p:nvPr/>
          </p:nvSpPr>
          <p:spPr>
            <a:xfrm>
              <a:off x="1921397" y="3416330"/>
              <a:ext cx="1273216" cy="2438049"/>
            </a:xfrm>
            <a:prstGeom prst="leftBrac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9" name="Bal oldali kapcsos zárójel 8">
              <a:extLst>
                <a:ext uri="{FF2B5EF4-FFF2-40B4-BE49-F238E27FC236}">
                  <a16:creationId xmlns:a16="http://schemas.microsoft.com/office/drawing/2014/main" id="{FA6C0CDA-4A19-5AC7-5820-89137D98B4C6}"/>
                </a:ext>
              </a:extLst>
            </p:cNvPr>
            <p:cNvSpPr/>
            <p:nvPr/>
          </p:nvSpPr>
          <p:spPr>
            <a:xfrm>
              <a:off x="1972227" y="1218029"/>
              <a:ext cx="1273216" cy="1082024"/>
            </a:xfrm>
            <a:prstGeom prst="leftBrac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cxnSp>
          <p:nvCxnSpPr>
            <p:cNvPr id="11" name="Egyenes összekötő nyíllal 10">
              <a:extLst>
                <a:ext uri="{FF2B5EF4-FFF2-40B4-BE49-F238E27FC236}">
                  <a16:creationId xmlns:a16="http://schemas.microsoft.com/office/drawing/2014/main" id="{E7354C60-B002-5416-FBDD-FA67C07809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72227" y="2536491"/>
              <a:ext cx="982104" cy="160410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Egyenes összekötő nyíllal 11">
              <a:extLst>
                <a:ext uri="{FF2B5EF4-FFF2-40B4-BE49-F238E27FC236}">
                  <a16:creationId xmlns:a16="http://schemas.microsoft.com/office/drawing/2014/main" id="{BAFEAFA4-98AD-BEE4-93F6-9F65D27A711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65527" y="2737106"/>
              <a:ext cx="988804" cy="450308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Egyenes összekötő nyíllal 13">
              <a:extLst>
                <a:ext uri="{FF2B5EF4-FFF2-40B4-BE49-F238E27FC236}">
                  <a16:creationId xmlns:a16="http://schemas.microsoft.com/office/drawing/2014/main" id="{3E5A68E6-D0D4-9F61-C285-F5585A31F06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57529" y="3135283"/>
              <a:ext cx="1796802" cy="553998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Csoportba foglalás 20">
            <a:extLst>
              <a:ext uri="{FF2B5EF4-FFF2-40B4-BE49-F238E27FC236}">
                <a16:creationId xmlns:a16="http://schemas.microsoft.com/office/drawing/2014/main" id="{9D0C7D47-B004-0CB7-6A8A-FF65C20809FB}"/>
              </a:ext>
            </a:extLst>
          </p:cNvPr>
          <p:cNvGrpSpPr/>
          <p:nvPr/>
        </p:nvGrpSpPr>
        <p:grpSpPr>
          <a:xfrm>
            <a:off x="1023910" y="1471120"/>
            <a:ext cx="10144181" cy="4790779"/>
            <a:chOff x="838198" y="7400634"/>
            <a:chExt cx="10144181" cy="4790779"/>
          </a:xfrm>
        </p:grpSpPr>
        <p:pic>
          <p:nvPicPr>
            <p:cNvPr id="43" name="Kép 42">
              <a:extLst>
                <a:ext uri="{FF2B5EF4-FFF2-40B4-BE49-F238E27FC236}">
                  <a16:creationId xmlns:a16="http://schemas.microsoft.com/office/drawing/2014/main" id="{D515150F-6981-D433-B372-1F2C10F296D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430486" y="7400634"/>
              <a:ext cx="7551893" cy="4786401"/>
            </a:xfrm>
            <a:prstGeom prst="rect">
              <a:avLst/>
            </a:prstGeom>
          </p:spPr>
        </p:pic>
        <p:sp>
          <p:nvSpPr>
            <p:cNvPr id="44" name="Szövegdoboz 43">
              <a:extLst>
                <a:ext uri="{FF2B5EF4-FFF2-40B4-BE49-F238E27FC236}">
                  <a16:creationId xmlns:a16="http://schemas.microsoft.com/office/drawing/2014/main" id="{BD07EC91-FA61-FE50-566A-6C481600A56C}"/>
                </a:ext>
              </a:extLst>
            </p:cNvPr>
            <p:cNvSpPr txBox="1"/>
            <p:nvPr/>
          </p:nvSpPr>
          <p:spPr>
            <a:xfrm>
              <a:off x="838200" y="7400634"/>
              <a:ext cx="207647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3000" u="sng">
                  <a:latin typeface="Times New Roman" panose="02020603050405020304" pitchFamily="18" charset="0"/>
                  <a:cs typeface="Times New Roman" panose="02020603050405020304" pitchFamily="18" charset="0"/>
                </a:rPr>
                <a:t>HTTP válaszkód:</a:t>
              </a:r>
            </a:p>
          </p:txBody>
        </p:sp>
        <p:sp>
          <p:nvSpPr>
            <p:cNvPr id="45" name="Szövegdoboz 44">
              <a:extLst>
                <a:ext uri="{FF2B5EF4-FFF2-40B4-BE49-F238E27FC236}">
                  <a16:creationId xmlns:a16="http://schemas.microsoft.com/office/drawing/2014/main" id="{CC495074-1EF2-B27B-724F-95997F482E2C}"/>
                </a:ext>
              </a:extLst>
            </p:cNvPr>
            <p:cNvSpPr txBox="1"/>
            <p:nvPr/>
          </p:nvSpPr>
          <p:spPr>
            <a:xfrm>
              <a:off x="838200" y="8941262"/>
              <a:ext cx="2592286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3000" u="sng">
                  <a:latin typeface="Times New Roman" panose="02020603050405020304" pitchFamily="18" charset="0"/>
                  <a:cs typeface="Times New Roman" panose="02020603050405020304" pitchFamily="18" charset="0"/>
                </a:rPr>
                <a:t>Visszaküldött kulcs-érték párok:</a:t>
              </a:r>
            </a:p>
          </p:txBody>
        </p:sp>
        <p:sp>
          <p:nvSpPr>
            <p:cNvPr id="46" name="Szövegdoboz 45">
              <a:extLst>
                <a:ext uri="{FF2B5EF4-FFF2-40B4-BE49-F238E27FC236}">
                  <a16:creationId xmlns:a16="http://schemas.microsoft.com/office/drawing/2014/main" id="{8B92F93A-EF4C-ABB6-8365-5F8AC1DF74B3}"/>
                </a:ext>
              </a:extLst>
            </p:cNvPr>
            <p:cNvSpPr txBox="1"/>
            <p:nvPr/>
          </p:nvSpPr>
          <p:spPr>
            <a:xfrm>
              <a:off x="838198" y="11175750"/>
              <a:ext cx="2592286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3000" u="sng">
                  <a:latin typeface="Times New Roman" panose="02020603050405020304" pitchFamily="18" charset="0"/>
                  <a:cs typeface="Times New Roman" panose="02020603050405020304" pitchFamily="18" charset="0"/>
                </a:rPr>
                <a:t>$stmt és $conn lezárása:</a:t>
              </a:r>
            </a:p>
          </p:txBody>
        </p:sp>
        <p:cxnSp>
          <p:nvCxnSpPr>
            <p:cNvPr id="16" name="Egyenes összekötő nyíllal 15">
              <a:extLst>
                <a:ext uri="{FF2B5EF4-FFF2-40B4-BE49-F238E27FC236}">
                  <a16:creationId xmlns:a16="http://schemas.microsoft.com/office/drawing/2014/main" id="{F08C8700-24A0-B8CF-EA26-97BC36ECA7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08835" y="7797203"/>
              <a:ext cx="1490725" cy="386899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Bal oldali kapcsos zárójel 17">
              <a:extLst>
                <a:ext uri="{FF2B5EF4-FFF2-40B4-BE49-F238E27FC236}">
                  <a16:creationId xmlns:a16="http://schemas.microsoft.com/office/drawing/2014/main" id="{0F992289-0875-4E9A-217E-66540A0D6A1F}"/>
                </a:ext>
              </a:extLst>
            </p:cNvPr>
            <p:cNvSpPr/>
            <p:nvPr/>
          </p:nvSpPr>
          <p:spPr>
            <a:xfrm>
              <a:off x="3042318" y="8021338"/>
              <a:ext cx="1573057" cy="3062650"/>
            </a:xfrm>
            <a:prstGeom prst="leftBrace">
              <a:avLst>
                <a:gd name="adj1" fmla="val 8333"/>
                <a:gd name="adj2" fmla="val 51035"/>
              </a:avLst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19" name="Bal oldali kapcsos zárójel 18">
              <a:extLst>
                <a:ext uri="{FF2B5EF4-FFF2-40B4-BE49-F238E27FC236}">
                  <a16:creationId xmlns:a16="http://schemas.microsoft.com/office/drawing/2014/main" id="{3DF8BC95-AE8C-D8D9-CB18-6FF4D9CD4583}"/>
                </a:ext>
              </a:extLst>
            </p:cNvPr>
            <p:cNvSpPr/>
            <p:nvPr/>
          </p:nvSpPr>
          <p:spPr>
            <a:xfrm>
              <a:off x="3311236" y="11203597"/>
              <a:ext cx="1304140" cy="708482"/>
            </a:xfrm>
            <a:prstGeom prst="leftBrace">
              <a:avLst>
                <a:gd name="adj1" fmla="val 8333"/>
                <a:gd name="adj2" fmla="val 55460"/>
              </a:avLst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</p:grpSp>
      <p:grpSp>
        <p:nvGrpSpPr>
          <p:cNvPr id="25" name="Csoportba foglalás 24">
            <a:extLst>
              <a:ext uri="{FF2B5EF4-FFF2-40B4-BE49-F238E27FC236}">
                <a16:creationId xmlns:a16="http://schemas.microsoft.com/office/drawing/2014/main" id="{34D7F641-A94F-5979-63A7-E582BF81A94A}"/>
              </a:ext>
            </a:extLst>
          </p:cNvPr>
          <p:cNvGrpSpPr/>
          <p:nvPr/>
        </p:nvGrpSpPr>
        <p:grpSpPr>
          <a:xfrm>
            <a:off x="552589" y="1539947"/>
            <a:ext cx="11086822" cy="4680000"/>
            <a:chOff x="14460184" y="-1617439"/>
            <a:chExt cx="11086822" cy="4680000"/>
          </a:xfrm>
        </p:grpSpPr>
        <p:pic>
          <p:nvPicPr>
            <p:cNvPr id="50" name="Kép 49">
              <a:extLst>
                <a:ext uri="{FF2B5EF4-FFF2-40B4-BE49-F238E27FC236}">
                  <a16:creationId xmlns:a16="http://schemas.microsoft.com/office/drawing/2014/main" id="{4D1CDF56-7B50-2A44-0B37-3C9C664E9DB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6722669" y="-1617439"/>
              <a:ext cx="8824337" cy="4680000"/>
            </a:xfrm>
            <a:prstGeom prst="rect">
              <a:avLst/>
            </a:prstGeom>
          </p:spPr>
        </p:pic>
        <p:sp>
          <p:nvSpPr>
            <p:cNvPr id="51" name="Szövegdoboz 50">
              <a:extLst>
                <a:ext uri="{FF2B5EF4-FFF2-40B4-BE49-F238E27FC236}">
                  <a16:creationId xmlns:a16="http://schemas.microsoft.com/office/drawing/2014/main" id="{BE7BAD6F-A0D0-E736-CCCF-C679F94EE12D}"/>
                </a:ext>
              </a:extLst>
            </p:cNvPr>
            <p:cNvSpPr txBox="1"/>
            <p:nvPr/>
          </p:nvSpPr>
          <p:spPr>
            <a:xfrm>
              <a:off x="14460184" y="-1266506"/>
              <a:ext cx="213483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3000" u="sng">
                  <a:latin typeface="Times New Roman" panose="02020603050405020304" pitchFamily="18" charset="0"/>
                  <a:cs typeface="Times New Roman" panose="02020603050405020304" pitchFamily="18" charset="0"/>
                </a:rPr>
                <a:t>Fontos megjegyzés:</a:t>
              </a:r>
            </a:p>
          </p:txBody>
        </p:sp>
        <p:sp>
          <p:nvSpPr>
            <p:cNvPr id="52" name="Szövegdoboz 51">
              <a:extLst>
                <a:ext uri="{FF2B5EF4-FFF2-40B4-BE49-F238E27FC236}">
                  <a16:creationId xmlns:a16="http://schemas.microsoft.com/office/drawing/2014/main" id="{C3ADEC9F-6BFC-2303-8230-FBA6E3EC76DD}"/>
                </a:ext>
              </a:extLst>
            </p:cNvPr>
            <p:cNvSpPr txBox="1"/>
            <p:nvPr/>
          </p:nvSpPr>
          <p:spPr>
            <a:xfrm>
              <a:off x="14460185" y="-192938"/>
              <a:ext cx="2134835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3000" u="sng">
                  <a:latin typeface="Times New Roman" panose="02020603050405020304" pitchFamily="18" charset="0"/>
                  <a:cs typeface="Times New Roman" panose="02020603050405020304" pitchFamily="18" charset="0"/>
                </a:rPr>
                <a:t>Require-ek: Ratchet library:</a:t>
              </a:r>
            </a:p>
          </p:txBody>
        </p:sp>
        <p:sp>
          <p:nvSpPr>
            <p:cNvPr id="53" name="Szövegdoboz 52">
              <a:extLst>
                <a:ext uri="{FF2B5EF4-FFF2-40B4-BE49-F238E27FC236}">
                  <a16:creationId xmlns:a16="http://schemas.microsoft.com/office/drawing/2014/main" id="{2F149E21-C840-FE83-FCF1-6DE60938CAF2}"/>
                </a:ext>
              </a:extLst>
            </p:cNvPr>
            <p:cNvSpPr txBox="1"/>
            <p:nvPr/>
          </p:nvSpPr>
          <p:spPr>
            <a:xfrm>
              <a:off x="14460184" y="1336956"/>
              <a:ext cx="2134835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3000" u="sng">
                  <a:latin typeface="Times New Roman" panose="02020603050405020304" pitchFamily="18" charset="0"/>
                  <a:cs typeface="Times New Roman" panose="02020603050405020304" pitchFamily="18" charset="0"/>
                </a:rPr>
                <a:t>ChatServer osztály kezdete:</a:t>
              </a:r>
            </a:p>
          </p:txBody>
        </p:sp>
        <p:sp>
          <p:nvSpPr>
            <p:cNvPr id="3" name="Bal oldali kapcsos zárójel 2">
              <a:extLst>
                <a:ext uri="{FF2B5EF4-FFF2-40B4-BE49-F238E27FC236}">
                  <a16:creationId xmlns:a16="http://schemas.microsoft.com/office/drawing/2014/main" id="{15FC41AE-70BB-6380-C78B-B13339BD1FE5}"/>
                </a:ext>
              </a:extLst>
            </p:cNvPr>
            <p:cNvSpPr/>
            <p:nvPr/>
          </p:nvSpPr>
          <p:spPr>
            <a:xfrm>
              <a:off x="16515168" y="-1032174"/>
              <a:ext cx="1087032" cy="831536"/>
            </a:xfrm>
            <a:prstGeom prst="leftBrace">
              <a:avLst>
                <a:gd name="adj1" fmla="val 8333"/>
                <a:gd name="adj2" fmla="val 50458"/>
              </a:avLst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cxnSp>
          <p:nvCxnSpPr>
            <p:cNvPr id="7" name="Egyenes összekötő nyíllal 6">
              <a:extLst>
                <a:ext uri="{FF2B5EF4-FFF2-40B4-BE49-F238E27FC236}">
                  <a16:creationId xmlns:a16="http://schemas.microsoft.com/office/drawing/2014/main" id="{870ACD25-035F-6C4D-BE25-044A30D79CA2}"/>
                </a:ext>
              </a:extLst>
            </p:cNvPr>
            <p:cNvCxnSpPr>
              <a:cxnSpLocks/>
            </p:cNvCxnSpPr>
            <p:nvPr/>
          </p:nvCxnSpPr>
          <p:spPr>
            <a:xfrm>
              <a:off x="15788044" y="804756"/>
              <a:ext cx="586119" cy="32296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Bal oldali kapcsos zárójel 9">
              <a:extLst>
                <a:ext uri="{FF2B5EF4-FFF2-40B4-BE49-F238E27FC236}">
                  <a16:creationId xmlns:a16="http://schemas.microsoft.com/office/drawing/2014/main" id="{CDD91149-39B2-2F2C-69EC-3F47F993A7E7}"/>
                </a:ext>
              </a:extLst>
            </p:cNvPr>
            <p:cNvSpPr/>
            <p:nvPr/>
          </p:nvSpPr>
          <p:spPr>
            <a:xfrm>
              <a:off x="16403594" y="-99132"/>
              <a:ext cx="1198606" cy="481190"/>
            </a:xfrm>
            <a:prstGeom prst="leftBrac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15" name="Bal oldali kapcsos zárójel 14">
              <a:extLst>
                <a:ext uri="{FF2B5EF4-FFF2-40B4-BE49-F238E27FC236}">
                  <a16:creationId xmlns:a16="http://schemas.microsoft.com/office/drawing/2014/main" id="{F8AA676A-B7FA-1E1A-57E7-414A39F4C3AF}"/>
                </a:ext>
              </a:extLst>
            </p:cNvPr>
            <p:cNvSpPr/>
            <p:nvPr/>
          </p:nvSpPr>
          <p:spPr>
            <a:xfrm>
              <a:off x="16403594" y="497867"/>
              <a:ext cx="1198606" cy="643361"/>
            </a:xfrm>
            <a:prstGeom prst="leftBrac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22" name="Bal oldali kapcsos zárójel 21">
              <a:extLst>
                <a:ext uri="{FF2B5EF4-FFF2-40B4-BE49-F238E27FC236}">
                  <a16:creationId xmlns:a16="http://schemas.microsoft.com/office/drawing/2014/main" id="{50C53CA6-4512-F3B6-A4DB-D0A85DD5432E}"/>
                </a:ext>
              </a:extLst>
            </p:cNvPr>
            <p:cNvSpPr/>
            <p:nvPr/>
          </p:nvSpPr>
          <p:spPr>
            <a:xfrm>
              <a:off x="16399204" y="1284391"/>
              <a:ext cx="1418283" cy="1084886"/>
            </a:xfrm>
            <a:prstGeom prst="leftBrace">
              <a:avLst>
                <a:gd name="adj1" fmla="val 8333"/>
                <a:gd name="adj2" fmla="val 63615"/>
              </a:avLst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cxnSp>
          <p:nvCxnSpPr>
            <p:cNvPr id="23" name="Egyenes összekötő nyíllal 22">
              <a:extLst>
                <a:ext uri="{FF2B5EF4-FFF2-40B4-BE49-F238E27FC236}">
                  <a16:creationId xmlns:a16="http://schemas.microsoft.com/office/drawing/2014/main" id="{9E50C2A1-B75E-0ED1-AC8F-8725D948A0A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682653" y="1968348"/>
              <a:ext cx="691510" cy="138066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3" name="Csoportba foglalás 92">
            <a:extLst>
              <a:ext uri="{FF2B5EF4-FFF2-40B4-BE49-F238E27FC236}">
                <a16:creationId xmlns:a16="http://schemas.microsoft.com/office/drawing/2014/main" id="{6756DD8B-B709-637E-1EC1-9656DC11181C}"/>
              </a:ext>
            </a:extLst>
          </p:cNvPr>
          <p:cNvGrpSpPr/>
          <p:nvPr/>
        </p:nvGrpSpPr>
        <p:grpSpPr>
          <a:xfrm>
            <a:off x="283354" y="1491443"/>
            <a:ext cx="11625292" cy="4680000"/>
            <a:chOff x="-13765928" y="1717048"/>
            <a:chExt cx="11625292" cy="4680000"/>
          </a:xfrm>
        </p:grpSpPr>
        <p:pic>
          <p:nvPicPr>
            <p:cNvPr id="69" name="Kép 68">
              <a:extLst>
                <a:ext uri="{FF2B5EF4-FFF2-40B4-BE49-F238E27FC236}">
                  <a16:creationId xmlns:a16="http://schemas.microsoft.com/office/drawing/2014/main" id="{47D976E0-286A-F352-04DA-745D302B4E3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-11467063" y="1717048"/>
              <a:ext cx="9326427" cy="4680000"/>
            </a:xfrm>
            <a:prstGeom prst="rect">
              <a:avLst/>
            </a:prstGeom>
          </p:spPr>
        </p:pic>
        <p:sp>
          <p:nvSpPr>
            <p:cNvPr id="70" name="Szövegdoboz 69">
              <a:extLst>
                <a:ext uri="{FF2B5EF4-FFF2-40B4-BE49-F238E27FC236}">
                  <a16:creationId xmlns:a16="http://schemas.microsoft.com/office/drawing/2014/main" id="{7563C0D4-CB6E-3F96-B4CA-1CA18E8F63F7}"/>
                </a:ext>
              </a:extLst>
            </p:cNvPr>
            <p:cNvSpPr txBox="1"/>
            <p:nvPr/>
          </p:nvSpPr>
          <p:spPr>
            <a:xfrm>
              <a:off x="-13765928" y="2007448"/>
              <a:ext cx="2178899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3000" u="sng">
                  <a:latin typeface="Times New Roman" panose="02020603050405020304" pitchFamily="18" charset="0"/>
                  <a:cs typeface="Times New Roman" panose="02020603050405020304" pitchFamily="18" charset="0"/>
                </a:rPr>
                <a:t>Header-ek:</a:t>
              </a:r>
            </a:p>
          </p:txBody>
        </p:sp>
        <p:sp>
          <p:nvSpPr>
            <p:cNvPr id="71" name="Szövegdoboz 70">
              <a:extLst>
                <a:ext uri="{FF2B5EF4-FFF2-40B4-BE49-F238E27FC236}">
                  <a16:creationId xmlns:a16="http://schemas.microsoft.com/office/drawing/2014/main" id="{740ECA00-BD9E-2E17-6B5F-867FCB829AAB}"/>
                </a:ext>
              </a:extLst>
            </p:cNvPr>
            <p:cNvSpPr txBox="1"/>
            <p:nvPr/>
          </p:nvSpPr>
          <p:spPr>
            <a:xfrm>
              <a:off x="-13765928" y="4003027"/>
              <a:ext cx="2178899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3000" u="sng">
                  <a:latin typeface="Times New Roman" panose="02020603050405020304" pitchFamily="18" charset="0"/>
                  <a:cs typeface="Times New Roman" panose="02020603050405020304" pitchFamily="18" charset="0"/>
                </a:rPr>
                <a:t>Metódus: </a:t>
              </a:r>
              <a:r>
                <a:rPr lang="hu-HU" sz="3000">
                  <a:latin typeface="Times New Roman" panose="02020603050405020304" pitchFamily="18" charset="0"/>
                  <a:cs typeface="Times New Roman" panose="02020603050405020304" pitchFamily="18" charset="0"/>
                </a:rPr>
                <a:t>(kezeli a gmail-es emaileket)</a:t>
              </a:r>
            </a:p>
          </p:txBody>
        </p:sp>
        <p:sp>
          <p:nvSpPr>
            <p:cNvPr id="77" name="Bal oldali kapcsos zárójel 76">
              <a:extLst>
                <a:ext uri="{FF2B5EF4-FFF2-40B4-BE49-F238E27FC236}">
                  <a16:creationId xmlns:a16="http://schemas.microsoft.com/office/drawing/2014/main" id="{5F8C95C8-ABE6-03E5-1DB8-85F177D40BB3}"/>
                </a:ext>
              </a:extLst>
            </p:cNvPr>
            <p:cNvSpPr/>
            <p:nvPr/>
          </p:nvSpPr>
          <p:spPr>
            <a:xfrm>
              <a:off x="-11927840" y="2108150"/>
              <a:ext cx="1399785" cy="787450"/>
            </a:xfrm>
            <a:prstGeom prst="leftBrace">
              <a:avLst>
                <a:gd name="adj1" fmla="val 8333"/>
                <a:gd name="adj2" fmla="val 29637"/>
              </a:avLst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cxnSp>
          <p:nvCxnSpPr>
            <p:cNvPr id="82" name="Egyenes összekötő nyíllal 81">
              <a:extLst>
                <a:ext uri="{FF2B5EF4-FFF2-40B4-BE49-F238E27FC236}">
                  <a16:creationId xmlns:a16="http://schemas.microsoft.com/office/drawing/2014/main" id="{26C8E3BE-8F95-E7E2-ADAC-F0D02A77701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2404070" y="3133679"/>
              <a:ext cx="1482070" cy="421489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Bal oldali kapcsos zárójel 84">
              <a:extLst>
                <a:ext uri="{FF2B5EF4-FFF2-40B4-BE49-F238E27FC236}">
                  <a16:creationId xmlns:a16="http://schemas.microsoft.com/office/drawing/2014/main" id="{33802802-3D1E-848A-8EC1-8FEC219F5BBB}"/>
                </a:ext>
              </a:extLst>
            </p:cNvPr>
            <p:cNvSpPr/>
            <p:nvPr/>
          </p:nvSpPr>
          <p:spPr>
            <a:xfrm>
              <a:off x="-12105582" y="3573367"/>
              <a:ext cx="1577937" cy="2317912"/>
            </a:xfrm>
            <a:prstGeom prst="leftBrace">
              <a:avLst>
                <a:gd name="adj1" fmla="val 8333"/>
                <a:gd name="adj2" fmla="val 33234"/>
              </a:avLst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89" name="Szövegdoboz 88">
              <a:extLst>
                <a:ext uri="{FF2B5EF4-FFF2-40B4-BE49-F238E27FC236}">
                  <a16:creationId xmlns:a16="http://schemas.microsoft.com/office/drawing/2014/main" id="{847A0935-2A9F-AF7F-E780-641AD17583CB}"/>
                </a:ext>
              </a:extLst>
            </p:cNvPr>
            <p:cNvSpPr txBox="1"/>
            <p:nvPr/>
          </p:nvSpPr>
          <p:spPr>
            <a:xfrm>
              <a:off x="-13765928" y="2781290"/>
              <a:ext cx="217889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3000" u="sng">
                  <a:latin typeface="Times New Roman" panose="02020603050405020304" pitchFamily="18" charset="0"/>
                  <a:cs typeface="Times New Roman" panose="02020603050405020304" pitchFamily="18" charset="0"/>
                </a:rPr>
                <a:t>Adatbázis import:</a:t>
              </a:r>
            </a:p>
          </p:txBody>
        </p:sp>
      </p:grpSp>
      <p:grpSp>
        <p:nvGrpSpPr>
          <p:cNvPr id="13" name="Csoportba foglalás 12">
            <a:extLst>
              <a:ext uri="{FF2B5EF4-FFF2-40B4-BE49-F238E27FC236}">
                <a16:creationId xmlns:a16="http://schemas.microsoft.com/office/drawing/2014/main" id="{B6EF65CB-A96D-2952-EC81-2DE9243764F5}"/>
              </a:ext>
            </a:extLst>
          </p:cNvPr>
          <p:cNvGrpSpPr/>
          <p:nvPr/>
        </p:nvGrpSpPr>
        <p:grpSpPr>
          <a:xfrm>
            <a:off x="1305124" y="1515695"/>
            <a:ext cx="9581752" cy="4680000"/>
            <a:chOff x="14808906" y="-2947356"/>
            <a:chExt cx="9581752" cy="4680000"/>
          </a:xfrm>
        </p:grpSpPr>
        <p:pic>
          <p:nvPicPr>
            <p:cNvPr id="56" name="Kép 55">
              <a:extLst>
                <a:ext uri="{FF2B5EF4-FFF2-40B4-BE49-F238E27FC236}">
                  <a16:creationId xmlns:a16="http://schemas.microsoft.com/office/drawing/2014/main" id="{6870744E-E247-3C3F-E07B-D7B9B73CF61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7007847" y="-2947356"/>
              <a:ext cx="7382811" cy="4680000"/>
            </a:xfrm>
            <a:prstGeom prst="rect">
              <a:avLst/>
            </a:prstGeom>
          </p:spPr>
        </p:pic>
        <p:sp>
          <p:nvSpPr>
            <p:cNvPr id="57" name="Szövegdoboz 56">
              <a:extLst>
                <a:ext uri="{FF2B5EF4-FFF2-40B4-BE49-F238E27FC236}">
                  <a16:creationId xmlns:a16="http://schemas.microsoft.com/office/drawing/2014/main" id="{9C35B89F-2C30-DCC1-38F8-9490BC14C1E3}"/>
                </a:ext>
              </a:extLst>
            </p:cNvPr>
            <p:cNvSpPr txBox="1"/>
            <p:nvPr/>
          </p:nvSpPr>
          <p:spPr>
            <a:xfrm>
              <a:off x="14809745" y="-2835116"/>
              <a:ext cx="213483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3000" u="sng">
                  <a:latin typeface="Times New Roman" panose="02020603050405020304" pitchFamily="18" charset="0"/>
                  <a:cs typeface="Times New Roman" panose="02020603050405020304" pitchFamily="18" charset="0"/>
                </a:rPr>
                <a:t>Metódus:</a:t>
              </a:r>
            </a:p>
            <a:p>
              <a:r>
                <a:rPr lang="hu-HU" sz="3000">
                  <a:latin typeface="Times New Roman" panose="02020603050405020304" pitchFamily="18" charset="0"/>
                  <a:cs typeface="Times New Roman" panose="02020603050405020304" pitchFamily="18" charset="0"/>
                </a:rPr>
                <a:t>(státusz)</a:t>
              </a:r>
            </a:p>
          </p:txBody>
        </p:sp>
        <p:sp>
          <p:nvSpPr>
            <p:cNvPr id="58" name="Szövegdoboz 57">
              <a:extLst>
                <a:ext uri="{FF2B5EF4-FFF2-40B4-BE49-F238E27FC236}">
                  <a16:creationId xmlns:a16="http://schemas.microsoft.com/office/drawing/2014/main" id="{0DE9DAE5-EEBF-D56F-A69D-DA2994B676E3}"/>
                </a:ext>
              </a:extLst>
            </p:cNvPr>
            <p:cNvSpPr txBox="1"/>
            <p:nvPr/>
          </p:nvSpPr>
          <p:spPr>
            <a:xfrm>
              <a:off x="14808906" y="-1755360"/>
              <a:ext cx="2134835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3000" u="sng">
                  <a:latin typeface="Times New Roman" panose="02020603050405020304" pitchFamily="18" charset="0"/>
                  <a:cs typeface="Times New Roman" panose="02020603050405020304" pitchFamily="18" charset="0"/>
                </a:rPr>
                <a:t>Egységes változók: kulcs-érték párok:</a:t>
              </a:r>
            </a:p>
          </p:txBody>
        </p:sp>
        <p:sp>
          <p:nvSpPr>
            <p:cNvPr id="59" name="Szövegdoboz 58">
              <a:extLst>
                <a:ext uri="{FF2B5EF4-FFF2-40B4-BE49-F238E27FC236}">
                  <a16:creationId xmlns:a16="http://schemas.microsoft.com/office/drawing/2014/main" id="{D6098BB4-615E-2690-A4D7-137078BE20A6}"/>
                </a:ext>
              </a:extLst>
            </p:cNvPr>
            <p:cNvSpPr txBox="1"/>
            <p:nvPr/>
          </p:nvSpPr>
          <p:spPr>
            <a:xfrm>
              <a:off x="14873012" y="615475"/>
              <a:ext cx="213483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3000" u="sng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echo</a:t>
              </a:r>
              <a:r>
                <a:rPr lang="hu-HU" sz="3000" u="sng">
                  <a:latin typeface="Times New Roman" panose="02020603050405020304" pitchFamily="18" charset="0"/>
                  <a:cs typeface="Times New Roman" panose="02020603050405020304" pitchFamily="18" charset="0"/>
                </a:rPr>
                <a:t> a </a:t>
              </a:r>
              <a:r>
                <a:rPr lang="hu-HU" sz="3000" u="sng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Dartnak</a:t>
              </a:r>
              <a:r>
                <a:rPr lang="hu-HU" sz="3000" u="sng">
                  <a:latin typeface="Times New Roman" panose="02020603050405020304" pitchFamily="18" charset="0"/>
                  <a:cs typeface="Times New Roman" panose="02020603050405020304" pitchFamily="18" charset="0"/>
                </a:rPr>
                <a:t>:</a:t>
              </a:r>
            </a:p>
          </p:txBody>
        </p:sp>
        <p:cxnSp>
          <p:nvCxnSpPr>
            <p:cNvPr id="28" name="Egyenes összekötő nyíllal 27">
              <a:extLst>
                <a:ext uri="{FF2B5EF4-FFF2-40B4-BE49-F238E27FC236}">
                  <a16:creationId xmlns:a16="http://schemas.microsoft.com/office/drawing/2014/main" id="{A5AEDE6C-C8B7-AEDD-D492-F6ACF29854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383801" y="-1911570"/>
              <a:ext cx="951647" cy="945402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Egyenes összekötő nyíllal 32">
              <a:extLst>
                <a:ext uri="{FF2B5EF4-FFF2-40B4-BE49-F238E27FC236}">
                  <a16:creationId xmlns:a16="http://schemas.microsoft.com/office/drawing/2014/main" id="{35736211-312B-475E-241D-1B23117452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383801" y="-1557279"/>
              <a:ext cx="951647" cy="583186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Bal oldali kapcsos zárójel 34">
              <a:extLst>
                <a:ext uri="{FF2B5EF4-FFF2-40B4-BE49-F238E27FC236}">
                  <a16:creationId xmlns:a16="http://schemas.microsoft.com/office/drawing/2014/main" id="{BD95C044-3EA1-A816-E896-01B4E458E31D}"/>
                </a:ext>
              </a:extLst>
            </p:cNvPr>
            <p:cNvSpPr/>
            <p:nvPr/>
          </p:nvSpPr>
          <p:spPr>
            <a:xfrm>
              <a:off x="16736146" y="-1323517"/>
              <a:ext cx="920492" cy="1806893"/>
            </a:xfrm>
            <a:prstGeom prst="leftBrac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cxnSp>
          <p:nvCxnSpPr>
            <p:cNvPr id="36" name="Egyenes összekötő nyíllal 35">
              <a:extLst>
                <a:ext uri="{FF2B5EF4-FFF2-40B4-BE49-F238E27FC236}">
                  <a16:creationId xmlns:a16="http://schemas.microsoft.com/office/drawing/2014/main" id="{024CFFF1-85BC-1DCA-C336-4E00FA738894}"/>
                </a:ext>
              </a:extLst>
            </p:cNvPr>
            <p:cNvCxnSpPr>
              <a:cxnSpLocks/>
            </p:cNvCxnSpPr>
            <p:nvPr/>
          </p:nvCxnSpPr>
          <p:spPr>
            <a:xfrm>
              <a:off x="16319132" y="1111371"/>
              <a:ext cx="1016316" cy="296502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Egyenes összekötő nyíllal 29">
              <a:extLst>
                <a:ext uri="{FF2B5EF4-FFF2-40B4-BE49-F238E27FC236}">
                  <a16:creationId xmlns:a16="http://schemas.microsoft.com/office/drawing/2014/main" id="{0B8C6179-8DFE-E0A1-7E27-D995123DD7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383801" y="-2659251"/>
              <a:ext cx="624046" cy="150883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Csoportba foglalás 16">
            <a:extLst>
              <a:ext uri="{FF2B5EF4-FFF2-40B4-BE49-F238E27FC236}">
                <a16:creationId xmlns:a16="http://schemas.microsoft.com/office/drawing/2014/main" id="{585DE2D1-FB90-A12F-780C-6636165CA92A}"/>
              </a:ext>
            </a:extLst>
          </p:cNvPr>
          <p:cNvGrpSpPr/>
          <p:nvPr/>
        </p:nvGrpSpPr>
        <p:grpSpPr>
          <a:xfrm>
            <a:off x="1337175" y="1515695"/>
            <a:ext cx="9517650" cy="4680000"/>
            <a:chOff x="14873008" y="3279082"/>
            <a:chExt cx="9517650" cy="4680000"/>
          </a:xfrm>
        </p:grpSpPr>
        <p:pic>
          <p:nvPicPr>
            <p:cNvPr id="61" name="Kép 60">
              <a:extLst>
                <a:ext uri="{FF2B5EF4-FFF2-40B4-BE49-F238E27FC236}">
                  <a16:creationId xmlns:a16="http://schemas.microsoft.com/office/drawing/2014/main" id="{9949D00E-9B83-73DE-4FD1-0757CB024C2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7824607" y="3279082"/>
              <a:ext cx="6566051" cy="4680000"/>
            </a:xfrm>
            <a:prstGeom prst="rect">
              <a:avLst/>
            </a:prstGeom>
          </p:spPr>
        </p:pic>
        <p:sp>
          <p:nvSpPr>
            <p:cNvPr id="63" name="Szövegdoboz 62">
              <a:extLst>
                <a:ext uri="{FF2B5EF4-FFF2-40B4-BE49-F238E27FC236}">
                  <a16:creationId xmlns:a16="http://schemas.microsoft.com/office/drawing/2014/main" id="{7DA8A688-0BBA-4985-9191-9DF7255B054E}"/>
                </a:ext>
              </a:extLst>
            </p:cNvPr>
            <p:cNvSpPr txBox="1"/>
            <p:nvPr/>
          </p:nvSpPr>
          <p:spPr>
            <a:xfrm>
              <a:off x="14873010" y="3279082"/>
              <a:ext cx="295159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3000" u="sng">
                  <a:latin typeface="Times New Roman" panose="02020603050405020304" pitchFamily="18" charset="0"/>
                  <a:cs typeface="Times New Roman" panose="02020603050405020304" pitchFamily="18" charset="0"/>
                </a:rPr>
                <a:t>Főmetódus a chat működéséért:</a:t>
              </a:r>
            </a:p>
          </p:txBody>
        </p:sp>
        <p:sp>
          <p:nvSpPr>
            <p:cNvPr id="64" name="Szövegdoboz 63">
              <a:extLst>
                <a:ext uri="{FF2B5EF4-FFF2-40B4-BE49-F238E27FC236}">
                  <a16:creationId xmlns:a16="http://schemas.microsoft.com/office/drawing/2014/main" id="{17AE312D-FA38-FB04-8AFE-505B5549B371}"/>
                </a:ext>
              </a:extLst>
            </p:cNvPr>
            <p:cNvSpPr txBox="1"/>
            <p:nvPr/>
          </p:nvSpPr>
          <p:spPr>
            <a:xfrm>
              <a:off x="14873008" y="5295175"/>
              <a:ext cx="295159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3000" u="sng">
                  <a:latin typeface="Times New Roman" panose="02020603050405020304" pitchFamily="18" charset="0"/>
                  <a:cs typeface="Times New Roman" panose="02020603050405020304" pitchFamily="18" charset="0"/>
                </a:rPr>
                <a:t>Ha nincs típusa az üzenetnek:</a:t>
              </a:r>
            </a:p>
          </p:txBody>
        </p:sp>
        <p:sp>
          <p:nvSpPr>
            <p:cNvPr id="65" name="Szövegdoboz 64">
              <a:extLst>
                <a:ext uri="{FF2B5EF4-FFF2-40B4-BE49-F238E27FC236}">
                  <a16:creationId xmlns:a16="http://schemas.microsoft.com/office/drawing/2014/main" id="{76AFE965-A906-BE9E-BBB8-AAF6BBC14404}"/>
                </a:ext>
              </a:extLst>
            </p:cNvPr>
            <p:cNvSpPr txBox="1"/>
            <p:nvPr/>
          </p:nvSpPr>
          <p:spPr>
            <a:xfrm>
              <a:off x="14873010" y="6358311"/>
              <a:ext cx="2951595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3000" u="sng">
                  <a:latin typeface="Times New Roman" panose="02020603050405020304" pitchFamily="18" charset="0"/>
                  <a:cs typeface="Times New Roman" panose="02020603050405020304" pitchFamily="18" charset="0"/>
                </a:rPr>
                <a:t>Ha a típus auth, de nincs felhasználó:</a:t>
              </a:r>
            </a:p>
          </p:txBody>
        </p:sp>
        <p:cxnSp>
          <p:nvCxnSpPr>
            <p:cNvPr id="42" name="Egyenes összekötő nyíllal 41">
              <a:extLst>
                <a:ext uri="{FF2B5EF4-FFF2-40B4-BE49-F238E27FC236}">
                  <a16:creationId xmlns:a16="http://schemas.microsoft.com/office/drawing/2014/main" id="{4E694C12-9BF5-78D1-02F8-E5C205A2B9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133077" y="3878781"/>
              <a:ext cx="1408923" cy="145030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Bal oldali kapcsos zárójel 48">
              <a:extLst>
                <a:ext uri="{FF2B5EF4-FFF2-40B4-BE49-F238E27FC236}">
                  <a16:creationId xmlns:a16="http://schemas.microsoft.com/office/drawing/2014/main" id="{5449E767-EB45-3447-D613-625DA673185D}"/>
                </a:ext>
              </a:extLst>
            </p:cNvPr>
            <p:cNvSpPr/>
            <p:nvPr/>
          </p:nvSpPr>
          <p:spPr>
            <a:xfrm>
              <a:off x="17572671" y="4372802"/>
              <a:ext cx="1638282" cy="825109"/>
            </a:xfrm>
            <a:prstGeom prst="leftBrace">
              <a:avLst>
                <a:gd name="adj1" fmla="val 8333"/>
                <a:gd name="adj2" fmla="val 24880"/>
              </a:avLst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55" name="Szövegdoboz 54">
              <a:extLst>
                <a:ext uri="{FF2B5EF4-FFF2-40B4-BE49-F238E27FC236}">
                  <a16:creationId xmlns:a16="http://schemas.microsoft.com/office/drawing/2014/main" id="{ABFABB32-029D-1620-B444-564FD7F46EB5}"/>
                </a:ext>
              </a:extLst>
            </p:cNvPr>
            <p:cNvSpPr txBox="1"/>
            <p:nvPr/>
          </p:nvSpPr>
          <p:spPr>
            <a:xfrm>
              <a:off x="14873008" y="4256308"/>
              <a:ext cx="2026686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3000" u="sng">
                  <a:latin typeface="Times New Roman" panose="02020603050405020304" pitchFamily="18" charset="0"/>
                  <a:cs typeface="Times New Roman" panose="02020603050405020304" pitchFamily="18" charset="0"/>
                </a:rPr>
                <a:t>Ha hibás az üzenet:</a:t>
              </a:r>
            </a:p>
          </p:txBody>
        </p:sp>
        <p:sp>
          <p:nvSpPr>
            <p:cNvPr id="60" name="Bal oldali kapcsos zárójel 59">
              <a:extLst>
                <a:ext uri="{FF2B5EF4-FFF2-40B4-BE49-F238E27FC236}">
                  <a16:creationId xmlns:a16="http://schemas.microsoft.com/office/drawing/2014/main" id="{A0E3A6ED-9343-C5F9-989C-E5CE6BF69528}"/>
                </a:ext>
              </a:extLst>
            </p:cNvPr>
            <p:cNvSpPr/>
            <p:nvPr/>
          </p:nvSpPr>
          <p:spPr>
            <a:xfrm>
              <a:off x="17397983" y="5284855"/>
              <a:ext cx="1812969" cy="800341"/>
            </a:xfrm>
            <a:prstGeom prst="leftBrace">
              <a:avLst>
                <a:gd name="adj1" fmla="val 8333"/>
                <a:gd name="adj2" fmla="val 57617"/>
              </a:avLst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68" name="Bal oldali kapcsos zárójel 67">
              <a:extLst>
                <a:ext uri="{FF2B5EF4-FFF2-40B4-BE49-F238E27FC236}">
                  <a16:creationId xmlns:a16="http://schemas.microsoft.com/office/drawing/2014/main" id="{B9D430C1-D08A-BA90-CF0B-828172AFC19A}"/>
                </a:ext>
              </a:extLst>
            </p:cNvPr>
            <p:cNvSpPr/>
            <p:nvPr/>
          </p:nvSpPr>
          <p:spPr>
            <a:xfrm>
              <a:off x="17182016" y="6909236"/>
              <a:ext cx="2301737" cy="1015664"/>
            </a:xfrm>
            <a:prstGeom prst="leftBrac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cxnSp>
          <p:nvCxnSpPr>
            <p:cNvPr id="83" name="Egyenes összekötő nyíllal 82">
              <a:extLst>
                <a:ext uri="{FF2B5EF4-FFF2-40B4-BE49-F238E27FC236}">
                  <a16:creationId xmlns:a16="http://schemas.microsoft.com/office/drawing/2014/main" id="{321BE61A-3AD2-9F9D-A83E-8BAB6E00C7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122828" y="4567618"/>
              <a:ext cx="1323924" cy="444364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Egyenes összekötő nyíllal 85">
              <a:extLst>
                <a:ext uri="{FF2B5EF4-FFF2-40B4-BE49-F238E27FC236}">
                  <a16:creationId xmlns:a16="http://schemas.microsoft.com/office/drawing/2014/main" id="{E57A5993-4B68-5359-D506-88F0CC387EA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133077" y="5809488"/>
              <a:ext cx="202371" cy="275708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Egyenes összekötő nyíllal 89">
              <a:extLst>
                <a:ext uri="{FF2B5EF4-FFF2-40B4-BE49-F238E27FC236}">
                  <a16:creationId xmlns:a16="http://schemas.microsoft.com/office/drawing/2014/main" id="{4AE56949-9B02-B374-03F3-D4B1D8D455FD}"/>
                </a:ext>
              </a:extLst>
            </p:cNvPr>
            <p:cNvCxnSpPr>
              <a:cxnSpLocks/>
            </p:cNvCxnSpPr>
            <p:nvPr/>
          </p:nvCxnSpPr>
          <p:spPr>
            <a:xfrm>
              <a:off x="16383801" y="7096975"/>
              <a:ext cx="749276" cy="320093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Csoportba foglalás 79">
            <a:extLst>
              <a:ext uri="{FF2B5EF4-FFF2-40B4-BE49-F238E27FC236}">
                <a16:creationId xmlns:a16="http://schemas.microsoft.com/office/drawing/2014/main" id="{6D27FBFD-ED01-69B3-AE4D-DAC604EE9F39}"/>
              </a:ext>
            </a:extLst>
          </p:cNvPr>
          <p:cNvGrpSpPr/>
          <p:nvPr/>
        </p:nvGrpSpPr>
        <p:grpSpPr>
          <a:xfrm>
            <a:off x="1129927" y="3644426"/>
            <a:ext cx="9361107" cy="1947952"/>
            <a:chOff x="15850832" y="6350168"/>
            <a:chExt cx="9361107" cy="1947952"/>
          </a:xfrm>
        </p:grpSpPr>
        <p:pic>
          <p:nvPicPr>
            <p:cNvPr id="78" name="Kép 77">
              <a:extLst>
                <a:ext uri="{FF2B5EF4-FFF2-40B4-BE49-F238E27FC236}">
                  <a16:creationId xmlns:a16="http://schemas.microsoft.com/office/drawing/2014/main" id="{67F634E3-C292-0C5C-97EB-296C0835EBA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5851939" y="7449206"/>
              <a:ext cx="9360000" cy="848914"/>
            </a:xfrm>
            <a:prstGeom prst="rect">
              <a:avLst/>
            </a:prstGeom>
          </p:spPr>
        </p:pic>
        <p:sp>
          <p:nvSpPr>
            <p:cNvPr id="79" name="Szövegdoboz 78">
              <a:extLst>
                <a:ext uri="{FF2B5EF4-FFF2-40B4-BE49-F238E27FC236}">
                  <a16:creationId xmlns:a16="http://schemas.microsoft.com/office/drawing/2014/main" id="{6C03BDD9-D07F-91E2-CF32-DFB9DB47C1B4}"/>
                </a:ext>
              </a:extLst>
            </p:cNvPr>
            <p:cNvSpPr txBox="1"/>
            <p:nvPr/>
          </p:nvSpPr>
          <p:spPr>
            <a:xfrm>
              <a:off x="15850832" y="6350168"/>
              <a:ext cx="9361107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3000">
                  <a:latin typeface="Times New Roman" panose="02020603050405020304" pitchFamily="18" charset="0"/>
                  <a:cs typeface="Times New Roman" panose="02020603050405020304" pitchFamily="18" charset="0"/>
                </a:rPr>
                <a:t>A start_chat.php-ben </a:t>
              </a:r>
              <a:r>
                <a:rPr lang="hu-HU" sz="30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nem sikerült átirányítani</a:t>
              </a:r>
              <a:r>
                <a:rPr lang="hu-HU" sz="3000">
                  <a:latin typeface="Times New Roman" panose="02020603050405020304" pitchFamily="18" charset="0"/>
                  <a:cs typeface="Times New Roman" panose="02020603050405020304" pitchFamily="18" charset="0"/>
                </a:rPr>
                <a:t> a felhasználót a chatre miután kezdett egyet (létrehozta):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229727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25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25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25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25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25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25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25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25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4" dur="25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25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4" dur="25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25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8" dur="25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25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2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2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25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25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2" dur="250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250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6" dur="250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250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25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25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25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25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25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25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4" dur="250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250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8" grpId="0"/>
      <p:bldP spid="48" grpId="1"/>
      <p:bldP spid="67" grpId="0"/>
      <p:bldP spid="67" grpId="1"/>
      <p:bldP spid="7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6394EE8-8737-1A3D-E0FB-467533C63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5. Munkamegosztás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C695D72F-AFBD-D4D9-EAFB-EBEFF2620C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u-HU"/>
              <a:t>A vizsgaremek megalkotása során sikeresen felosztottuk egymás között a munkát amik a következőképpen alakultak:</a:t>
            </a:r>
          </a:p>
          <a:p>
            <a:pPr lvl="1"/>
            <a:r>
              <a:rPr lang="hu-HU"/>
              <a:t>Frontend: Kiss Levente Ábris</a:t>
            </a:r>
          </a:p>
          <a:p>
            <a:pPr lvl="1"/>
            <a:r>
              <a:rPr lang="hu-HU"/>
              <a:t>UI/UX: K. L.</a:t>
            </a:r>
          </a:p>
          <a:p>
            <a:pPr lvl="1"/>
            <a:r>
              <a:rPr lang="hu-HU"/>
              <a:t>Backend: K. L.</a:t>
            </a:r>
          </a:p>
          <a:p>
            <a:pPr lvl="1"/>
            <a:r>
              <a:rPr lang="hu-HU"/>
              <a:t>Adatbázis kezelés: K. L.</a:t>
            </a:r>
          </a:p>
          <a:p>
            <a:pPr lvl="1"/>
            <a:r>
              <a:rPr lang="hu-HU"/>
              <a:t>Tesztelés: Szép Dániel</a:t>
            </a:r>
          </a:p>
          <a:p>
            <a:pPr lvl="1"/>
            <a:r>
              <a:rPr lang="hu-HU"/>
              <a:t>Dokumentáció: K. L. és SZ. D.</a:t>
            </a:r>
          </a:p>
          <a:p>
            <a:pPr lvl="1"/>
            <a:r>
              <a:rPr lang="hu-HU"/>
              <a:t>Verziókezelés: K. L. és SZ. D.</a:t>
            </a:r>
          </a:p>
        </p:txBody>
      </p:sp>
    </p:spTree>
    <p:extLst>
      <p:ext uri="{BB962C8B-B14F-4D97-AF65-F5344CB8AC3E}">
        <p14:creationId xmlns:p14="http://schemas.microsoft.com/office/powerpoint/2010/main" val="30386029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04CAC7D-FF2F-41E0-A67F-43950DB583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964" y="18255"/>
            <a:ext cx="4953965" cy="1325563"/>
          </a:xfrm>
        </p:spPr>
        <p:txBody>
          <a:bodyPr/>
          <a:lstStyle/>
          <a:p>
            <a:r>
              <a:rPr lang="hu-HU">
                <a:latin typeface="Times New Roman" panose="02020603050405020304" pitchFamily="18" charset="0"/>
                <a:cs typeface="Times New Roman" panose="02020603050405020304" pitchFamily="18" charset="0"/>
              </a:rPr>
              <a:t>5. Munkamegosztás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117E733D-C405-33EC-C177-EA9B8B5DC9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253331"/>
            <a:ext cx="5717894" cy="899560"/>
          </a:xfrm>
        </p:spPr>
        <p:txBody>
          <a:bodyPr>
            <a:normAutofit lnSpcReduction="10000"/>
          </a:bodyPr>
          <a:lstStyle/>
          <a:p>
            <a:r>
              <a:rPr lang="hu-HU"/>
              <a:t>Szemléltetjük a munkamegosztást a csapatunkban:</a:t>
            </a:r>
          </a:p>
        </p:txBody>
      </p:sp>
      <p:graphicFrame>
        <p:nvGraphicFramePr>
          <p:cNvPr id="5" name="Tartalom helye 5">
            <a:extLst>
              <a:ext uri="{FF2B5EF4-FFF2-40B4-BE49-F238E27FC236}">
                <a16:creationId xmlns:a16="http://schemas.microsoft.com/office/drawing/2014/main" id="{B5314F4A-B331-433A-A868-9386BA2C4FB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32727782"/>
              </p:ext>
            </p:extLst>
          </p:nvPr>
        </p:nvGraphicFramePr>
        <p:xfrm>
          <a:off x="5414154" y="18255"/>
          <a:ext cx="6993906" cy="74369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Tartalom helye 3">
            <a:extLst>
              <a:ext uri="{FF2B5EF4-FFF2-40B4-BE49-F238E27FC236}">
                <a16:creationId xmlns:a16="http://schemas.microsoft.com/office/drawing/2014/main" id="{B049CEEC-4558-83B9-2B76-0477C7AC84E9}"/>
              </a:ext>
            </a:extLst>
          </p:cNvPr>
          <p:cNvSpPr txBox="1">
            <a:spLocks/>
          </p:cNvSpPr>
          <p:nvPr/>
        </p:nvSpPr>
        <p:spPr>
          <a:xfrm>
            <a:off x="0" y="2060295"/>
            <a:ext cx="5717894" cy="46703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/>
              <a:t>Magyarázat:</a:t>
            </a:r>
          </a:p>
          <a:p>
            <a:pPr lvl="1"/>
            <a:r>
              <a:rPr lang="hu-HU"/>
              <a:t>K. L.: elsajátított programozási készségek → könnyebb megértés új dolgok iránt.</a:t>
            </a:r>
          </a:p>
          <a:p>
            <a:pPr lvl="1"/>
            <a:r>
              <a:rPr lang="hu-HU"/>
              <a:t>SZ. D.: Kevesebb programozási készség → Tesztelés és Dokumentáció megírása.</a:t>
            </a:r>
          </a:p>
          <a:p>
            <a:pPr lvl="1"/>
            <a:r>
              <a:rPr lang="hu-HU"/>
              <a:t>SZ. R.: „érdektelenség”</a:t>
            </a:r>
          </a:p>
        </p:txBody>
      </p:sp>
    </p:spTree>
    <p:extLst>
      <p:ext uri="{BB962C8B-B14F-4D97-AF65-F5344CB8AC3E}">
        <p14:creationId xmlns:p14="http://schemas.microsoft.com/office/powerpoint/2010/main" val="588732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76FF807-6B54-3D62-7EAC-6DC317A8D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5. A fejlesztési csapatban betöltött szerep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BA161934-0DE3-0A6B-4F13-58AC82105D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701759" cy="1426861"/>
          </a:xfrm>
        </p:spPr>
        <p:txBody>
          <a:bodyPr/>
          <a:lstStyle/>
          <a:p>
            <a:r>
              <a:rPr lang="hu-HU"/>
              <a:t>Kiss Levente Ábris:</a:t>
            </a:r>
          </a:p>
          <a:p>
            <a:pPr lvl="1"/>
            <a:r>
              <a:rPr lang="hu-HU"/>
              <a:t>Projektvezető, ötletgazda, fejlesztő (front/backend), UI ötletgazda, dokumentáció és prezentáció segítő, GitHub kezelő.</a:t>
            </a:r>
          </a:p>
          <a:p>
            <a:pPr lvl="1"/>
            <a:endParaRPr lang="hu-HU"/>
          </a:p>
        </p:txBody>
      </p:sp>
      <p:sp>
        <p:nvSpPr>
          <p:cNvPr id="4" name="Tartalom helye 2">
            <a:extLst>
              <a:ext uri="{FF2B5EF4-FFF2-40B4-BE49-F238E27FC236}">
                <a16:creationId xmlns:a16="http://schemas.microsoft.com/office/drawing/2014/main" id="{9E52DEB1-EE6B-03E8-721E-D3FA7C816195}"/>
              </a:ext>
            </a:extLst>
          </p:cNvPr>
          <p:cNvSpPr txBox="1">
            <a:spLocks/>
          </p:cNvSpPr>
          <p:nvPr/>
        </p:nvSpPr>
        <p:spPr>
          <a:xfrm>
            <a:off x="838199" y="3252486"/>
            <a:ext cx="10701759" cy="14268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/>
              <a:t>Szép Dániel:</a:t>
            </a:r>
          </a:p>
          <a:p>
            <a:pPr lvl="1"/>
            <a:r>
              <a:rPr lang="hu-HU"/>
              <a:t>Asszisztens, fejlesztő (tesztelés), dokumentáció és prezentáció készítő, GitHub kezelő.</a:t>
            </a:r>
          </a:p>
          <a:p>
            <a:pPr lvl="1"/>
            <a:endParaRPr lang="hu-HU"/>
          </a:p>
        </p:txBody>
      </p:sp>
      <p:sp>
        <p:nvSpPr>
          <p:cNvPr id="5" name="Tartalom helye 2">
            <a:extLst>
              <a:ext uri="{FF2B5EF4-FFF2-40B4-BE49-F238E27FC236}">
                <a16:creationId xmlns:a16="http://schemas.microsoft.com/office/drawing/2014/main" id="{1E256B56-CF96-0280-607F-05A6A27D57B7}"/>
              </a:ext>
            </a:extLst>
          </p:cNvPr>
          <p:cNvSpPr txBox="1">
            <a:spLocks/>
          </p:cNvSpPr>
          <p:nvPr/>
        </p:nvSpPr>
        <p:spPr>
          <a:xfrm>
            <a:off x="838198" y="4679347"/>
            <a:ext cx="10701759" cy="10544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/>
              <a:t>Szabó Richárd László:</a:t>
            </a:r>
          </a:p>
          <a:p>
            <a:pPr lvl="1"/>
            <a:r>
              <a:rPr lang="hu-HU"/>
              <a:t>Az elején még „akart” dolgozni, utána teljesen feladta…👀</a:t>
            </a:r>
          </a:p>
          <a:p>
            <a:pPr lvl="1"/>
            <a:endParaRPr lang="hu-HU"/>
          </a:p>
          <a:p>
            <a:pPr lvl="1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1478123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14F7233-BD2F-CD8F-9745-73D2F7FA0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5. Fejlesztés során használt projektszervezési eszközök 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B28C4397-8202-6C77-3AC9-DF088B526E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917575"/>
          </a:xfrm>
        </p:spPr>
        <p:txBody>
          <a:bodyPr/>
          <a:lstStyle/>
          <a:p>
            <a:r>
              <a:rPr lang="hu-HU"/>
              <a:t>A fejlesztési folyamat alatt (~4 hónap) számtalan eszközt használtunk, ezek voltak a következők:</a:t>
            </a:r>
          </a:p>
        </p:txBody>
      </p:sp>
      <p:sp>
        <p:nvSpPr>
          <p:cNvPr id="4" name="Tartalom helye 2">
            <a:extLst>
              <a:ext uri="{FF2B5EF4-FFF2-40B4-BE49-F238E27FC236}">
                <a16:creationId xmlns:a16="http://schemas.microsoft.com/office/drawing/2014/main" id="{5B881392-01D8-D331-A372-65FD49ADF69D}"/>
              </a:ext>
            </a:extLst>
          </p:cNvPr>
          <p:cNvSpPr txBox="1">
            <a:spLocks/>
          </p:cNvSpPr>
          <p:nvPr/>
        </p:nvSpPr>
        <p:spPr>
          <a:xfrm>
            <a:off x="838200" y="2743200"/>
            <a:ext cx="9787359" cy="104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hu-HU"/>
              <a:t>Chatex fejlesztésére:</a:t>
            </a:r>
          </a:p>
          <a:p>
            <a:pPr lvl="2"/>
            <a:r>
              <a:rPr lang="hu-HU"/>
              <a:t>GitHub, VS Code, Android Studio, XAMPP, ChatGPT</a:t>
            </a:r>
          </a:p>
        </p:txBody>
      </p:sp>
      <p:sp>
        <p:nvSpPr>
          <p:cNvPr id="5" name="Tartalom helye 2">
            <a:extLst>
              <a:ext uri="{FF2B5EF4-FFF2-40B4-BE49-F238E27FC236}">
                <a16:creationId xmlns:a16="http://schemas.microsoft.com/office/drawing/2014/main" id="{02D42E34-0745-BF3E-3050-755A7FB4ADD5}"/>
              </a:ext>
            </a:extLst>
          </p:cNvPr>
          <p:cNvSpPr txBox="1">
            <a:spLocks/>
          </p:cNvSpPr>
          <p:nvPr/>
        </p:nvSpPr>
        <p:spPr>
          <a:xfrm>
            <a:off x="838200" y="3786791"/>
            <a:ext cx="8408043" cy="104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hu-HU"/>
              <a:t>Kommunikációra:</a:t>
            </a:r>
          </a:p>
          <a:p>
            <a:pPr lvl="2"/>
            <a:r>
              <a:rPr lang="hu-HU"/>
              <a:t>Messenger csoport, Discord szerver (naponta)</a:t>
            </a:r>
          </a:p>
        </p:txBody>
      </p:sp>
      <p:sp>
        <p:nvSpPr>
          <p:cNvPr id="6" name="Tartalom helye 2">
            <a:extLst>
              <a:ext uri="{FF2B5EF4-FFF2-40B4-BE49-F238E27FC236}">
                <a16:creationId xmlns:a16="http://schemas.microsoft.com/office/drawing/2014/main" id="{56E97FB9-6915-0F8B-BA93-37092CEFCD56}"/>
              </a:ext>
            </a:extLst>
          </p:cNvPr>
          <p:cNvSpPr txBox="1">
            <a:spLocks/>
          </p:cNvSpPr>
          <p:nvPr/>
        </p:nvSpPr>
        <p:spPr>
          <a:xfrm>
            <a:off x="838200" y="4830382"/>
            <a:ext cx="9594448" cy="13971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hu-HU"/>
              <a:t>Egyéb eszközök:</a:t>
            </a:r>
          </a:p>
          <a:p>
            <a:pPr lvl="2"/>
            <a:r>
              <a:rPr lang="hu-HU"/>
              <a:t>Internet (keresések), Stack Overflow, GitHub Copilot, Deepseek</a:t>
            </a:r>
          </a:p>
        </p:txBody>
      </p:sp>
    </p:spTree>
    <p:extLst>
      <p:ext uri="{BB962C8B-B14F-4D97-AF65-F5344CB8AC3E}">
        <p14:creationId xmlns:p14="http://schemas.microsoft.com/office/powerpoint/2010/main" val="38907704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22D844C-8698-45AF-91DB-5CF4EF785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Purpose of Chatex: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2482EE0C-0838-8DAB-55EC-C06EDF151F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713720" cy="4351338"/>
          </a:xfrm>
        </p:spPr>
        <p:txBody>
          <a:bodyPr/>
          <a:lstStyle/>
          <a:p>
            <a:r>
              <a:rPr lang="hu-HU"/>
              <a:t>The purpose of our application was to:</a:t>
            </a:r>
          </a:p>
          <a:p>
            <a:pPr lvl="1"/>
            <a:r>
              <a:rPr lang="hu-HU"/>
              <a:t>Have a modern code based chat application that can run on any Android version using Flutter</a:t>
            </a:r>
          </a:p>
          <a:p>
            <a:pPr lvl="1"/>
            <a:r>
              <a:rPr lang="hu-HU"/>
              <a:t>Remove all unneccesary functions and only focus on the messaging aspect of our app e.g.: no Facebook integration, no end-to-end encryption</a:t>
            </a:r>
          </a:p>
          <a:p>
            <a:pPr lvl="1"/>
            <a:r>
              <a:rPr lang="hu-HU"/>
              <a:t>Have an exceptional experience using the app</a:t>
            </a:r>
          </a:p>
          <a:p>
            <a:pPr lvl="1"/>
            <a:r>
              <a:rPr lang="hu-HU"/>
              <a:t>Have a unified design that is not confusing and user-friendly</a:t>
            </a:r>
          </a:p>
        </p:txBody>
      </p:sp>
    </p:spTree>
    <p:extLst>
      <p:ext uri="{BB962C8B-B14F-4D97-AF65-F5344CB8AC3E}">
        <p14:creationId xmlns:p14="http://schemas.microsoft.com/office/powerpoint/2010/main" val="2301177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2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5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5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25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25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86EFF8B-5E72-CDD2-3157-F75767204D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How our application works: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E4977DCA-46FF-E62E-7EDD-94B473A83E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/>
              <a:t>Users </a:t>
            </a:r>
            <a:r>
              <a:rPr lang="hu-HU" err="1"/>
              <a:t>need</a:t>
            </a:r>
            <a:r>
              <a:rPr lang="hu-HU"/>
              <a:t> </a:t>
            </a:r>
            <a:r>
              <a:rPr lang="hu-HU" err="1"/>
              <a:t>to</a:t>
            </a:r>
            <a:r>
              <a:rPr lang="hu-HU"/>
              <a:t> </a:t>
            </a:r>
            <a:r>
              <a:rPr lang="hu-HU" err="1"/>
              <a:t>register</a:t>
            </a:r>
            <a:r>
              <a:rPr lang="hu-HU"/>
              <a:t>, and </a:t>
            </a:r>
            <a:r>
              <a:rPr lang="hu-HU" err="1"/>
              <a:t>after</a:t>
            </a:r>
            <a:r>
              <a:rPr lang="hu-HU"/>
              <a:t> </a:t>
            </a:r>
            <a:r>
              <a:rPr lang="hu-HU" err="1"/>
              <a:t>that</a:t>
            </a:r>
            <a:r>
              <a:rPr lang="hu-HU"/>
              <a:t> </a:t>
            </a:r>
            <a:r>
              <a:rPr lang="hu-HU" err="1"/>
              <a:t>they</a:t>
            </a:r>
            <a:r>
              <a:rPr lang="hu-HU"/>
              <a:t> </a:t>
            </a:r>
            <a:r>
              <a:rPr lang="hu-HU" err="1"/>
              <a:t>can</a:t>
            </a:r>
            <a:r>
              <a:rPr lang="hu-HU"/>
              <a:t> </a:t>
            </a:r>
            <a:r>
              <a:rPr lang="hu-HU" err="1"/>
              <a:t>enjoy</a:t>
            </a:r>
            <a:r>
              <a:rPr lang="hu-HU"/>
              <a:t> </a:t>
            </a:r>
            <a:r>
              <a:rPr lang="hu-HU" err="1"/>
              <a:t>the</a:t>
            </a:r>
            <a:r>
              <a:rPr lang="hu-HU"/>
              <a:t> </a:t>
            </a:r>
            <a:r>
              <a:rPr lang="hu-HU" err="1"/>
              <a:t>fast</a:t>
            </a:r>
            <a:r>
              <a:rPr lang="hu-HU"/>
              <a:t>, </a:t>
            </a:r>
            <a:r>
              <a:rPr lang="hu-HU" err="1"/>
              <a:t>user</a:t>
            </a:r>
            <a:r>
              <a:rPr lang="hu-HU"/>
              <a:t> </a:t>
            </a:r>
            <a:r>
              <a:rPr lang="hu-HU" err="1"/>
              <a:t>friendly</a:t>
            </a:r>
            <a:r>
              <a:rPr lang="hu-HU"/>
              <a:t> </a:t>
            </a:r>
            <a:r>
              <a:rPr lang="hu-HU" err="1"/>
              <a:t>experience</a:t>
            </a:r>
            <a:r>
              <a:rPr lang="hu-HU"/>
              <a:t> </a:t>
            </a:r>
            <a:r>
              <a:rPr lang="hu-HU" err="1"/>
              <a:t>that</a:t>
            </a:r>
            <a:r>
              <a:rPr lang="hu-HU"/>
              <a:t> </a:t>
            </a:r>
            <a:r>
              <a:rPr lang="hu-HU" err="1"/>
              <a:t>Chatex</a:t>
            </a:r>
            <a:r>
              <a:rPr lang="hu-HU"/>
              <a:t> has </a:t>
            </a:r>
            <a:r>
              <a:rPr lang="hu-HU" err="1"/>
              <a:t>to</a:t>
            </a:r>
            <a:r>
              <a:rPr lang="hu-HU"/>
              <a:t> </a:t>
            </a:r>
            <a:r>
              <a:rPr lang="hu-HU" err="1"/>
              <a:t>offer</a:t>
            </a:r>
            <a:r>
              <a:rPr lang="hu-HU"/>
              <a:t>.</a:t>
            </a:r>
          </a:p>
          <a:p>
            <a:r>
              <a:rPr lang="hu-HU" err="1"/>
              <a:t>Our</a:t>
            </a:r>
            <a:r>
              <a:rPr lang="hu-HU"/>
              <a:t> </a:t>
            </a:r>
            <a:r>
              <a:rPr lang="hu-HU" err="1"/>
              <a:t>application</a:t>
            </a:r>
            <a:r>
              <a:rPr lang="hu-HU"/>
              <a:t> </a:t>
            </a:r>
            <a:r>
              <a:rPr lang="hu-HU" err="1"/>
              <a:t>offers</a:t>
            </a:r>
            <a:r>
              <a:rPr lang="hu-HU"/>
              <a:t>:</a:t>
            </a:r>
          </a:p>
          <a:p>
            <a:pPr lvl="1"/>
            <a:r>
              <a:rPr lang="hu-HU"/>
              <a:t>Real-</a:t>
            </a:r>
            <a:r>
              <a:rPr lang="hu-HU" err="1"/>
              <a:t>time</a:t>
            </a:r>
            <a:r>
              <a:rPr lang="hu-HU"/>
              <a:t>, </a:t>
            </a:r>
            <a:r>
              <a:rPr lang="hu-HU" err="1"/>
              <a:t>private</a:t>
            </a:r>
            <a:r>
              <a:rPr lang="hu-HU"/>
              <a:t> </a:t>
            </a:r>
            <a:r>
              <a:rPr lang="hu-HU" err="1"/>
              <a:t>chats</a:t>
            </a:r>
            <a:r>
              <a:rPr lang="hu-HU"/>
              <a:t> (</a:t>
            </a:r>
            <a:r>
              <a:rPr lang="hu-HU" err="1"/>
              <a:t>It</a:t>
            </a:r>
            <a:r>
              <a:rPr lang="hu-HU"/>
              <a:t> </a:t>
            </a:r>
            <a:r>
              <a:rPr lang="hu-HU" err="1"/>
              <a:t>can</a:t>
            </a:r>
            <a:r>
              <a:rPr lang="hu-HU"/>
              <a:t> be buggy)</a:t>
            </a:r>
          </a:p>
          <a:p>
            <a:pPr lvl="1"/>
            <a:r>
              <a:rPr lang="hu-HU"/>
              <a:t>The </a:t>
            </a:r>
            <a:r>
              <a:rPr lang="hu-HU" err="1"/>
              <a:t>ability</a:t>
            </a:r>
            <a:r>
              <a:rPr lang="hu-HU"/>
              <a:t> </a:t>
            </a:r>
            <a:r>
              <a:rPr lang="hu-HU" err="1"/>
              <a:t>to</a:t>
            </a:r>
            <a:r>
              <a:rPr lang="hu-HU"/>
              <a:t> </a:t>
            </a:r>
            <a:r>
              <a:rPr lang="hu-HU" err="1"/>
              <a:t>send</a:t>
            </a:r>
            <a:r>
              <a:rPr lang="hu-HU"/>
              <a:t> </a:t>
            </a:r>
            <a:r>
              <a:rPr lang="hu-HU" err="1"/>
              <a:t>supported</a:t>
            </a:r>
            <a:r>
              <a:rPr lang="hu-HU"/>
              <a:t> </a:t>
            </a:r>
            <a:r>
              <a:rPr lang="hu-HU" err="1"/>
              <a:t>files</a:t>
            </a:r>
            <a:r>
              <a:rPr lang="hu-HU"/>
              <a:t> and </a:t>
            </a:r>
            <a:r>
              <a:rPr lang="hu-HU" err="1"/>
              <a:t>images</a:t>
            </a:r>
            <a:r>
              <a:rPr lang="hu-HU"/>
              <a:t> </a:t>
            </a:r>
            <a:r>
              <a:rPr lang="hu-HU" err="1"/>
              <a:t>up</a:t>
            </a:r>
            <a:r>
              <a:rPr lang="hu-HU"/>
              <a:t> </a:t>
            </a:r>
            <a:r>
              <a:rPr lang="hu-HU" err="1"/>
              <a:t>to</a:t>
            </a:r>
            <a:r>
              <a:rPr lang="hu-HU"/>
              <a:t> 100MB </a:t>
            </a:r>
          </a:p>
          <a:p>
            <a:pPr lvl="1"/>
            <a:r>
              <a:rPr lang="hu-HU" err="1"/>
              <a:t>Customizing</a:t>
            </a:r>
            <a:r>
              <a:rPr lang="hu-HU"/>
              <a:t> </a:t>
            </a:r>
            <a:r>
              <a:rPr lang="hu-HU" err="1"/>
              <a:t>your</a:t>
            </a:r>
            <a:r>
              <a:rPr lang="hu-HU"/>
              <a:t> </a:t>
            </a:r>
            <a:r>
              <a:rPr lang="hu-HU" err="1"/>
              <a:t>preferences</a:t>
            </a:r>
            <a:r>
              <a:rPr lang="hu-HU"/>
              <a:t> </a:t>
            </a:r>
            <a:r>
              <a:rPr lang="hu-HU" err="1"/>
              <a:t>through</a:t>
            </a:r>
            <a:r>
              <a:rPr lang="hu-HU"/>
              <a:t> </a:t>
            </a:r>
            <a:r>
              <a:rPr lang="hu-HU" err="1"/>
              <a:t>settings</a:t>
            </a:r>
            <a:endParaRPr lang="hu-HU"/>
          </a:p>
          <a:p>
            <a:pPr lvl="1"/>
            <a:r>
              <a:rPr lang="hu-HU"/>
              <a:t>Users </a:t>
            </a:r>
            <a:r>
              <a:rPr lang="hu-HU" err="1"/>
              <a:t>can</a:t>
            </a:r>
            <a:r>
              <a:rPr lang="hu-HU"/>
              <a:t> </a:t>
            </a:r>
            <a:r>
              <a:rPr lang="hu-HU" err="1"/>
              <a:t>freely</a:t>
            </a:r>
            <a:r>
              <a:rPr lang="hu-HU"/>
              <a:t> </a:t>
            </a:r>
            <a:r>
              <a:rPr lang="hu-HU" err="1"/>
              <a:t>delete</a:t>
            </a:r>
            <a:r>
              <a:rPr lang="hu-HU"/>
              <a:t> </a:t>
            </a:r>
            <a:r>
              <a:rPr lang="hu-HU" err="1"/>
              <a:t>their</a:t>
            </a:r>
            <a:r>
              <a:rPr lang="hu-HU"/>
              <a:t> </a:t>
            </a:r>
            <a:r>
              <a:rPr lang="hu-HU" err="1"/>
              <a:t>own</a:t>
            </a:r>
            <a:r>
              <a:rPr lang="hu-HU"/>
              <a:t> messages, </a:t>
            </a:r>
            <a:r>
              <a:rPr lang="hu-HU" err="1"/>
              <a:t>chats</a:t>
            </a:r>
            <a:r>
              <a:rPr lang="hu-HU"/>
              <a:t>, friends </a:t>
            </a:r>
            <a:r>
              <a:rPr lang="hu-HU" err="1"/>
              <a:t>or</a:t>
            </a:r>
            <a:r>
              <a:rPr lang="hu-HU"/>
              <a:t> </a:t>
            </a:r>
            <a:r>
              <a:rPr lang="hu-HU" err="1"/>
              <a:t>even</a:t>
            </a:r>
            <a:r>
              <a:rPr lang="hu-HU"/>
              <a:t> </a:t>
            </a:r>
            <a:r>
              <a:rPr lang="hu-HU" err="1"/>
              <a:t>their</a:t>
            </a:r>
            <a:r>
              <a:rPr lang="hu-HU"/>
              <a:t> </a:t>
            </a:r>
            <a:r>
              <a:rPr lang="hu-HU" err="1"/>
              <a:t>accounts</a:t>
            </a:r>
            <a:r>
              <a:rPr lang="hu-HU"/>
              <a:t> </a:t>
            </a:r>
            <a:r>
              <a:rPr lang="hu-HU" err="1"/>
              <a:t>without</a:t>
            </a:r>
            <a:r>
              <a:rPr lang="hu-HU"/>
              <a:t> </a:t>
            </a:r>
            <a:r>
              <a:rPr lang="hu-HU" err="1"/>
              <a:t>any</a:t>
            </a:r>
            <a:r>
              <a:rPr lang="hu-HU"/>
              <a:t> </a:t>
            </a:r>
            <a:r>
              <a:rPr lang="hu-HU" err="1"/>
              <a:t>traces</a:t>
            </a:r>
            <a:r>
              <a:rPr lang="hu-HU"/>
              <a:t>.</a:t>
            </a:r>
          </a:p>
          <a:p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8829342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87BF717-B568-B0B5-894D-27BAACC78F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/>
          <a:lstStyle/>
          <a:p>
            <a:pPr algn="ctr"/>
            <a:r>
              <a:rPr lang="hu-HU"/>
              <a:t>Thank you for your attention!</a:t>
            </a:r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EB354C6E-9C96-0176-BF46-9D5AC421C023}"/>
              </a:ext>
            </a:extLst>
          </p:cNvPr>
          <p:cNvSpPr txBox="1"/>
          <p:nvPr/>
        </p:nvSpPr>
        <p:spPr>
          <a:xfrm>
            <a:off x="4305300" y="0"/>
            <a:ext cx="35814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0">
                <a:latin typeface="Times New Roman" panose="02020603050405020304" pitchFamily="18" charset="0"/>
                <a:cs typeface="Times New Roman" panose="02020603050405020304" pitchFamily="18" charset="0"/>
              </a:rPr>
              <a:t>😊</a:t>
            </a:r>
          </a:p>
        </p:txBody>
      </p:sp>
    </p:spTree>
    <p:extLst>
      <p:ext uri="{BB962C8B-B14F-4D97-AF65-F5344CB8AC3E}">
        <p14:creationId xmlns:p14="http://schemas.microsoft.com/office/powerpoint/2010/main" val="15377485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30C9067-0118-446F-976B-DA6855EA3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1. Szoftver Célja: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D9A4FCFC-A10E-45DA-8F2B-BC5B71D5E3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0" y="1439545"/>
            <a:ext cx="6217794" cy="5053330"/>
          </a:xfrm>
        </p:spPr>
        <p:txBody>
          <a:bodyPr>
            <a:normAutofit lnSpcReduction="10000"/>
          </a:bodyPr>
          <a:lstStyle/>
          <a:p>
            <a:r>
              <a:rPr lang="hu-HU"/>
              <a:t>A Chatex célja hogy:</a:t>
            </a:r>
          </a:p>
          <a:p>
            <a:pPr marL="971550" lvl="1" indent="-514350">
              <a:buFont typeface="+mj-lt"/>
              <a:buAutoNum type="arabicPeriod"/>
            </a:pPr>
            <a:r>
              <a:rPr lang="hu-HU"/>
              <a:t>Egy modern chat alkalmazást nyújtson a Messenger mellett, amit később több platformon is lehet használni.</a:t>
            </a:r>
          </a:p>
          <a:p>
            <a:pPr marL="971550" lvl="1" indent="-514350">
              <a:buFont typeface="+mj-lt"/>
              <a:buAutoNum type="arabicPeriod"/>
            </a:pPr>
            <a:r>
              <a:rPr lang="hu-HU"/>
              <a:t>A csevegésben használt funkciókra fókuszálunk pl.: fájlok, képek küldése, minden más funkció csak mellékes.</a:t>
            </a:r>
          </a:p>
          <a:p>
            <a:pPr marL="971550" lvl="1" indent="-514350">
              <a:buFont typeface="+mj-lt"/>
              <a:buAutoNum type="arabicPeriod"/>
            </a:pPr>
            <a:r>
              <a:rPr lang="hu-HU"/>
              <a:t>Használata legyen gyors, könnyű, minden Androidos eszközön amit a Flutter támogat.</a:t>
            </a:r>
          </a:p>
        </p:txBody>
      </p:sp>
      <p:pic>
        <p:nvPicPr>
          <p:cNvPr id="5" name="Kép 4" descr="A képen szöveg, képernyőkép, szoftver, Multimédiás szoftver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CE44F294-62FA-E29A-E2C6-B55CD926B5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9885" y="575326"/>
            <a:ext cx="2567700" cy="5706000"/>
          </a:xfrm>
          <a:prstGeom prst="rect">
            <a:avLst/>
          </a:prstGeom>
        </p:spPr>
      </p:pic>
      <p:pic>
        <p:nvPicPr>
          <p:cNvPr id="7" name="Kép 6" descr="A képen szöveg, képernyőkép, Betűtípus, szám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CAC4C601-2303-0C7E-47FB-5564283154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9676" y="575326"/>
            <a:ext cx="2568306" cy="5707347"/>
          </a:xfrm>
          <a:prstGeom prst="rect">
            <a:avLst/>
          </a:prstGeom>
        </p:spPr>
      </p:pic>
      <p:pic>
        <p:nvPicPr>
          <p:cNvPr id="18" name="Kép 17" descr="A képen szöveg, képernyőkép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398585DA-B130-BFEC-F690-0B1AB79D55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9029" y="-7135327"/>
            <a:ext cx="2567700" cy="5706000"/>
          </a:xfrm>
          <a:prstGeom prst="rect">
            <a:avLst/>
          </a:prstGeom>
        </p:spPr>
      </p:pic>
      <p:pic>
        <p:nvPicPr>
          <p:cNvPr id="11" name="Kép 10" descr="A képen szöveg, képernyőkép, szoftver, multimédia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188C34D3-EFA6-59A0-6A4F-8B7E9D90DB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709892" y="-940364"/>
            <a:ext cx="2567700" cy="5706000"/>
          </a:xfrm>
          <a:prstGeom prst="rect">
            <a:avLst/>
          </a:prstGeom>
        </p:spPr>
      </p:pic>
      <p:pic>
        <p:nvPicPr>
          <p:cNvPr id="22" name="Kép 21" descr="A képen szöveg, képernyőkép, szoftver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525DF8AD-078D-A352-A65E-A77CF933D2F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825144" y="-940364"/>
            <a:ext cx="2567700" cy="5706000"/>
          </a:xfrm>
          <a:prstGeom prst="rect">
            <a:avLst/>
          </a:prstGeom>
        </p:spPr>
      </p:pic>
      <p:pic>
        <p:nvPicPr>
          <p:cNvPr id="17" name="Kép 16">
            <a:extLst>
              <a:ext uri="{FF2B5EF4-FFF2-40B4-BE49-F238E27FC236}">
                <a16:creationId xmlns:a16="http://schemas.microsoft.com/office/drawing/2014/main" id="{BBF60083-CEE6-51EF-9D79-9B3FE33410C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667816" y="-7135327"/>
            <a:ext cx="2567700" cy="5706000"/>
          </a:xfrm>
          <a:prstGeom prst="rect">
            <a:avLst/>
          </a:prstGeom>
        </p:spPr>
      </p:pic>
      <p:pic>
        <p:nvPicPr>
          <p:cNvPr id="24" name="Kép 23" descr="A képen szöveg, képernyőkép, szoftver, Multimédiás szoftver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884AD2CD-6F15-A67C-A487-78967574BC7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825144" y="-7580352"/>
            <a:ext cx="2539170" cy="5706000"/>
          </a:xfrm>
          <a:prstGeom prst="rect">
            <a:avLst/>
          </a:prstGeom>
        </p:spPr>
      </p:pic>
      <p:pic>
        <p:nvPicPr>
          <p:cNvPr id="6" name="Kép 5" descr="A képen szöveg, képernyőkép, szoftver, multimédia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7FEB2F1C-23D9-FBD4-932D-1827427E2B3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752654" y="-7580352"/>
            <a:ext cx="2567700" cy="5706000"/>
          </a:xfrm>
          <a:prstGeom prst="rect">
            <a:avLst/>
          </a:prstGeom>
        </p:spPr>
      </p:pic>
      <p:sp>
        <p:nvSpPr>
          <p:cNvPr id="8" name="Tartalom helye 3">
            <a:extLst>
              <a:ext uri="{FF2B5EF4-FFF2-40B4-BE49-F238E27FC236}">
                <a16:creationId xmlns:a16="http://schemas.microsoft.com/office/drawing/2014/main" id="{930C8FFD-E8FE-1FF3-0F13-401D6C550201}"/>
              </a:ext>
            </a:extLst>
          </p:cNvPr>
          <p:cNvSpPr txBox="1">
            <a:spLocks/>
          </p:cNvSpPr>
          <p:nvPr/>
        </p:nvSpPr>
        <p:spPr>
          <a:xfrm>
            <a:off x="12682164" y="365125"/>
            <a:ext cx="6710464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>
                <a:latin typeface="Times New Roman"/>
                <a:cs typeface="Times New Roman"/>
              </a:rPr>
              <a:t>Sikeresen megvalósított célok:</a:t>
            </a:r>
          </a:p>
          <a:p>
            <a:pPr marL="971550" lvl="1" indent="-514350">
              <a:buFont typeface="+mj-lt"/>
              <a:buAutoNum type="arabicPeriod"/>
            </a:pPr>
            <a:r>
              <a:rPr lang="hu-HU">
                <a:latin typeface="Times New Roman"/>
                <a:cs typeface="Times New Roman"/>
              </a:rPr>
              <a:t>Messenger alternatíva,</a:t>
            </a:r>
          </a:p>
          <a:p>
            <a:pPr marL="971550" lvl="1" indent="-514350">
              <a:buFont typeface="+mj-lt"/>
              <a:buAutoNum type="arabicPeriod"/>
            </a:pPr>
            <a:r>
              <a:rPr lang="hu-HU">
                <a:latin typeface="Times New Roman"/>
                <a:cs typeface="Times New Roman"/>
              </a:rPr>
              <a:t>Nincsen egyéb alkalmazáshoz kötve pl.: Facebook</a:t>
            </a:r>
          </a:p>
          <a:p>
            <a:pPr marL="971550" lvl="1" indent="-514350">
              <a:buFont typeface="+mj-lt"/>
              <a:buAutoNum type="arabicPeriod"/>
            </a:pPr>
            <a:r>
              <a:rPr lang="hu-HU">
                <a:latin typeface="Times New Roman"/>
                <a:cs typeface="Times New Roman"/>
              </a:rPr>
              <a:t>Messenger ihletésű, átdolgozott saját dizájn</a:t>
            </a:r>
          </a:p>
          <a:p>
            <a:pPr marL="971550" lvl="1" indent="-514350">
              <a:buFont typeface="+mj-lt"/>
              <a:buAutoNum type="arabicPeriod"/>
            </a:pPr>
            <a:r>
              <a:rPr lang="hu-HU">
                <a:latin typeface="Times New Roman"/>
                <a:cs typeface="Times New Roman"/>
              </a:rPr>
              <a:t>Fájlmérethez kötött csatolmányok küldése</a:t>
            </a:r>
          </a:p>
          <a:p>
            <a:pPr marL="971550" lvl="1" indent="-514350">
              <a:buFont typeface="+mj-lt"/>
              <a:buAutoNum type="arabicPeriod"/>
            </a:pPr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9437193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2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5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5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2" dur="25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25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6" dur="25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25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0" dur="25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25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4" dur="25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25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8" dur="25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25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2" dur="25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25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25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25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25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25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25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25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25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25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7066840-29E2-41FA-8338-E267202FC0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2. Műszaki megvalósítás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728A4AFD-9966-43E6-9611-616F5D96F97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hu-HU">
                <a:latin typeface="Times New Roman" panose="02020603050405020304" pitchFamily="18" charset="0"/>
                <a:cs typeface="Times New Roman" panose="02020603050405020304" pitchFamily="18" charset="0"/>
              </a:rPr>
              <a:t>A Chatex fejlesztése közben </a:t>
            </a:r>
            <a:r>
              <a:rPr lang="hu-HU" b="1">
                <a:latin typeface="Times New Roman" panose="02020603050405020304" pitchFamily="18" charset="0"/>
                <a:cs typeface="Times New Roman" panose="02020603050405020304" pitchFamily="18" charset="0"/>
              </a:rPr>
              <a:t>számtalan</a:t>
            </a:r>
            <a:r>
              <a:rPr lang="hu-HU">
                <a:latin typeface="Times New Roman" panose="02020603050405020304" pitchFamily="18" charset="0"/>
                <a:cs typeface="Times New Roman" panose="02020603050405020304" pitchFamily="18" charset="0"/>
              </a:rPr>
              <a:t> technológiát alkalmaztunk mind </a:t>
            </a:r>
            <a:r>
              <a:rPr lang="hu-HU" b="1">
                <a:latin typeface="Times New Roman" panose="02020603050405020304" pitchFamily="18" charset="0"/>
                <a:cs typeface="Times New Roman" panose="02020603050405020304" pitchFamily="18" charset="0"/>
              </a:rPr>
              <a:t>Frontend</a:t>
            </a:r>
            <a:r>
              <a:rPr lang="hu-HU">
                <a:latin typeface="Times New Roman" panose="02020603050405020304" pitchFamily="18" charset="0"/>
                <a:cs typeface="Times New Roman" panose="02020603050405020304" pitchFamily="18" charset="0"/>
              </a:rPr>
              <a:t> oldalon:</a:t>
            </a:r>
          </a:p>
          <a:p>
            <a:pPr lvl="1"/>
            <a:r>
              <a:rPr lang="hu-HU"/>
              <a:t>Flutter (3.29.1)</a:t>
            </a:r>
          </a:p>
          <a:p>
            <a:pPr lvl="1">
              <a:spcBef>
                <a:spcPts val="3000"/>
              </a:spcBef>
            </a:pPr>
            <a:r>
              <a:rPr lang="hu-HU">
                <a:latin typeface="Times New Roman" panose="02020603050405020304" pitchFamily="18" charset="0"/>
                <a:cs typeface="Times New Roman" panose="02020603050405020304" pitchFamily="18" charset="0"/>
              </a:rPr>
              <a:t>Dart (3.7.0)</a:t>
            </a:r>
          </a:p>
          <a:p>
            <a:pPr lvl="1">
              <a:spcBef>
                <a:spcPts val="3000"/>
              </a:spcBef>
            </a:pPr>
            <a:r>
              <a:rPr lang="hu-HU">
                <a:latin typeface="Times New Roman" panose="02020603050405020304" pitchFamily="18" charset="0"/>
                <a:cs typeface="Times New Roman" panose="02020603050405020304" pitchFamily="18" charset="0"/>
              </a:rPr>
              <a:t>HTML (5.2)</a:t>
            </a:r>
          </a:p>
          <a:p>
            <a:pPr lvl="1"/>
            <a:endParaRPr lang="hu-HU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9BEF22E1-A090-ABE7-43C1-A5DE33F10F1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hu-HU"/>
              <a:t>és mind </a:t>
            </a:r>
            <a:r>
              <a:rPr lang="hu-HU" b="1"/>
              <a:t>Backend</a:t>
            </a:r>
            <a:r>
              <a:rPr lang="hu-HU"/>
              <a:t> oldalon:</a:t>
            </a:r>
          </a:p>
          <a:p>
            <a:pPr lvl="1"/>
            <a:r>
              <a:rPr lang="hu-HU"/>
              <a:t>PHP (8.2.12)</a:t>
            </a:r>
          </a:p>
          <a:p>
            <a:pPr lvl="1"/>
            <a:endParaRPr lang="hu-HU"/>
          </a:p>
          <a:p>
            <a:pPr lvl="1"/>
            <a:r>
              <a:rPr lang="hu-HU"/>
              <a:t>Ratchet (0.4.4)</a:t>
            </a:r>
          </a:p>
          <a:p>
            <a:pPr lvl="1">
              <a:spcBef>
                <a:spcPts val="3000"/>
              </a:spcBef>
            </a:pPr>
            <a:r>
              <a:rPr lang="hu-HU"/>
              <a:t>Websocket</a:t>
            </a:r>
          </a:p>
        </p:txBody>
      </p:sp>
      <p:pic>
        <p:nvPicPr>
          <p:cNvPr id="12" name="Kép 11" descr="C:\Users\User\AppData\Local\Microsoft\Windows\INetCache\Content.MSO\858A72FB.tmp">
            <a:extLst>
              <a:ext uri="{FF2B5EF4-FFF2-40B4-BE49-F238E27FC236}">
                <a16:creationId xmlns:a16="http://schemas.microsoft.com/office/drawing/2014/main" id="{36DFD9AF-CC4D-4285-BF83-6E9C85C63E7B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3191" y="5125748"/>
            <a:ext cx="533699" cy="5221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2" name="Kép 32" descr="9DB981C1">
            <a:extLst>
              <a:ext uri="{FF2B5EF4-FFF2-40B4-BE49-F238E27FC236}">
                <a16:creationId xmlns:a16="http://schemas.microsoft.com/office/drawing/2014/main" id="{B441AA01-ABC2-4821-9BB8-7190228C3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0690" y="3520009"/>
            <a:ext cx="533699" cy="533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Kép 7" descr="C:\Users\User\AppData\Local\Microsoft\Windows\INetCache\Content.MSO\5E75EF49.tmp">
            <a:extLst>
              <a:ext uri="{FF2B5EF4-FFF2-40B4-BE49-F238E27FC236}">
                <a16:creationId xmlns:a16="http://schemas.microsoft.com/office/drawing/2014/main" id="{7676850B-B3B1-4239-9246-DF533E6F4868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0940" y="4324153"/>
            <a:ext cx="539750" cy="526508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Kép 5" descr="C:\Users\User\AppData\Local\Microsoft\Windows\INetCache\Content.MSO\A4EA993F.tmp">
            <a:extLst>
              <a:ext uri="{FF2B5EF4-FFF2-40B4-BE49-F238E27FC236}">
                <a16:creationId xmlns:a16="http://schemas.microsoft.com/office/drawing/2014/main" id="{B9100A85-6150-417C-966B-58E8BEA0F0EA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7557" y="2247213"/>
            <a:ext cx="887068" cy="604122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Kép 6" descr="A képen Grafika, Betűtípus, szimbólum, Grafikus tervezés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43A793D1-8FFA-51C2-9929-B01DB06219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8635" y="3090675"/>
            <a:ext cx="849086" cy="849086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E949C9E-2DCB-1FE6-2CAF-39742A8B27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0154" y="4481167"/>
            <a:ext cx="6204772" cy="1729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25421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5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25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25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25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25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25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25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25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25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25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25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25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ím 4">
            <a:extLst>
              <a:ext uri="{FF2B5EF4-FFF2-40B4-BE49-F238E27FC236}">
                <a16:creationId xmlns:a16="http://schemas.microsoft.com/office/drawing/2014/main" id="{6581482A-884B-0371-76BD-717DC3E13C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7201"/>
            <a:ext cx="10515600" cy="749530"/>
          </a:xfrm>
        </p:spPr>
        <p:txBody>
          <a:bodyPr/>
          <a:lstStyle/>
          <a:p>
            <a:r>
              <a:rPr lang="hu-HU"/>
              <a:t>2. Műszaki megvalósítás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40153A9F-AFC2-39B9-54ED-C36DC866AF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60142"/>
            <a:ext cx="6631496" cy="614184"/>
          </a:xfrm>
        </p:spPr>
        <p:txBody>
          <a:bodyPr>
            <a:normAutofit/>
          </a:bodyPr>
          <a:lstStyle/>
          <a:p>
            <a:r>
              <a:rPr lang="hu-HU"/>
              <a:t>A fejlesztéshez kettő </a:t>
            </a:r>
            <a:r>
              <a:rPr lang="hu-HU" b="1"/>
              <a:t>IDE</a:t>
            </a:r>
            <a:r>
              <a:rPr lang="hu-HU"/>
              <a:t>-t használtunk:</a:t>
            </a:r>
          </a:p>
        </p:txBody>
      </p:sp>
      <p:grpSp>
        <p:nvGrpSpPr>
          <p:cNvPr id="123" name="Csoportba foglalás 122">
            <a:extLst>
              <a:ext uri="{FF2B5EF4-FFF2-40B4-BE49-F238E27FC236}">
                <a16:creationId xmlns:a16="http://schemas.microsoft.com/office/drawing/2014/main" id="{C3808906-A0F6-0317-6032-081AEC983766}"/>
              </a:ext>
            </a:extLst>
          </p:cNvPr>
          <p:cNvGrpSpPr/>
          <p:nvPr/>
        </p:nvGrpSpPr>
        <p:grpSpPr>
          <a:xfrm>
            <a:off x="1276133" y="1286769"/>
            <a:ext cx="10321546" cy="1595306"/>
            <a:chOff x="1658251" y="-2775911"/>
            <a:chExt cx="10321546" cy="1595306"/>
          </a:xfrm>
        </p:grpSpPr>
        <p:sp>
          <p:nvSpPr>
            <p:cNvPr id="35" name="Tartalom helye 5">
              <a:extLst>
                <a:ext uri="{FF2B5EF4-FFF2-40B4-BE49-F238E27FC236}">
                  <a16:creationId xmlns:a16="http://schemas.microsoft.com/office/drawing/2014/main" id="{11BDD33E-983D-1EC5-9B18-3159ABB97D8D}"/>
                </a:ext>
              </a:extLst>
            </p:cNvPr>
            <p:cNvSpPr txBox="1">
              <a:spLocks/>
            </p:cNvSpPr>
            <p:nvPr/>
          </p:nvSpPr>
          <p:spPr>
            <a:xfrm>
              <a:off x="1658251" y="-2775911"/>
              <a:ext cx="10321546" cy="1595306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0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30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30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30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30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514350" lvl="1" indent="-514350">
                <a:buAutoNum type="arabicPeriod"/>
              </a:pPr>
              <a:r>
                <a:rPr lang="hu-HU"/>
                <a:t>Android Studio-t (Meerkat) eleinte az emulátorok miatt,</a:t>
              </a:r>
            </a:p>
            <a:p>
              <a:pPr marL="1371600" lvl="3" indent="-457200"/>
              <a:r>
                <a:rPr lang="hu-HU" b="1"/>
                <a:t>Pluginokkal</a:t>
              </a:r>
              <a:r>
                <a:rPr lang="hu-HU"/>
                <a:t>:</a:t>
              </a:r>
            </a:p>
          </p:txBody>
        </p:sp>
        <p:grpSp>
          <p:nvGrpSpPr>
            <p:cNvPr id="122" name="Csoportba foglalás 121">
              <a:extLst>
                <a:ext uri="{FF2B5EF4-FFF2-40B4-BE49-F238E27FC236}">
                  <a16:creationId xmlns:a16="http://schemas.microsoft.com/office/drawing/2014/main" id="{1FF78BBB-E924-450B-6579-99BAD0D4D748}"/>
                </a:ext>
              </a:extLst>
            </p:cNvPr>
            <p:cNvGrpSpPr/>
            <p:nvPr/>
          </p:nvGrpSpPr>
          <p:grpSpPr>
            <a:xfrm>
              <a:off x="5227576" y="-2230744"/>
              <a:ext cx="4805960" cy="722948"/>
              <a:chOff x="5227576" y="-2230744"/>
              <a:chExt cx="4805960" cy="722948"/>
            </a:xfrm>
          </p:grpSpPr>
          <p:pic>
            <p:nvPicPr>
              <p:cNvPr id="37" name="Kép 36">
                <a:extLst>
                  <a:ext uri="{FF2B5EF4-FFF2-40B4-BE49-F238E27FC236}">
                    <a16:creationId xmlns:a16="http://schemas.microsoft.com/office/drawing/2014/main" id="{1CA68C4F-C2B0-895D-DF66-E626A9D7A6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227576" y="-2230744"/>
                <a:ext cx="2094544" cy="720000"/>
              </a:xfrm>
              <a:prstGeom prst="rect">
                <a:avLst/>
              </a:prstGeom>
            </p:spPr>
          </p:pic>
          <p:pic>
            <p:nvPicPr>
              <p:cNvPr id="39" name="Kép 38">
                <a:extLst>
                  <a:ext uri="{FF2B5EF4-FFF2-40B4-BE49-F238E27FC236}">
                    <a16:creationId xmlns:a16="http://schemas.microsoft.com/office/drawing/2014/main" id="{AE19BA92-5679-59D0-BB84-CABC342958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483536" y="-2227796"/>
                <a:ext cx="2550000" cy="720000"/>
              </a:xfrm>
              <a:prstGeom prst="rect">
                <a:avLst/>
              </a:prstGeom>
            </p:spPr>
          </p:pic>
        </p:grpSp>
      </p:grpSp>
      <p:grpSp>
        <p:nvGrpSpPr>
          <p:cNvPr id="59" name="Csoportba foglalás 58">
            <a:extLst>
              <a:ext uri="{FF2B5EF4-FFF2-40B4-BE49-F238E27FC236}">
                <a16:creationId xmlns:a16="http://schemas.microsoft.com/office/drawing/2014/main" id="{C375B8EC-CF13-A9F8-6915-618FCA0C8825}"/>
              </a:ext>
            </a:extLst>
          </p:cNvPr>
          <p:cNvGrpSpPr/>
          <p:nvPr/>
        </p:nvGrpSpPr>
        <p:grpSpPr>
          <a:xfrm>
            <a:off x="1276133" y="2682535"/>
            <a:ext cx="10321546" cy="3578265"/>
            <a:chOff x="893202" y="-4744003"/>
            <a:chExt cx="11298798" cy="3578265"/>
          </a:xfrm>
        </p:grpSpPr>
        <p:sp>
          <p:nvSpPr>
            <p:cNvPr id="40" name="Tartalom helye 5">
              <a:extLst>
                <a:ext uri="{FF2B5EF4-FFF2-40B4-BE49-F238E27FC236}">
                  <a16:creationId xmlns:a16="http://schemas.microsoft.com/office/drawing/2014/main" id="{E7B53FF9-27E1-2407-0A4C-76F64E0D3D6C}"/>
                </a:ext>
              </a:extLst>
            </p:cNvPr>
            <p:cNvSpPr txBox="1">
              <a:spLocks/>
            </p:cNvSpPr>
            <p:nvPr/>
          </p:nvSpPr>
          <p:spPr>
            <a:xfrm>
              <a:off x="893202" y="-4744003"/>
              <a:ext cx="11298798" cy="158562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0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30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30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30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30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514350" lvl="1" indent="-514350">
                <a:spcBef>
                  <a:spcPts val="0"/>
                </a:spcBef>
                <a:buFont typeface="+mj-lt"/>
                <a:buAutoNum type="arabicPeriod" startAt="2"/>
              </a:pPr>
              <a:r>
                <a:rPr lang="hu-HU"/>
                <a:t>Visual Studio Code-ot (1.100) használtunk a </a:t>
              </a:r>
              <a:r>
                <a:rPr lang="hu-HU" b="1"/>
                <a:t>csapatmunka</a:t>
              </a:r>
              <a:r>
                <a:rPr lang="hu-HU"/>
                <a:t> és a </a:t>
              </a:r>
              <a:r>
                <a:rPr lang="hu-HU" b="1"/>
                <a:t>PHP fejlesztés</a:t>
              </a:r>
              <a:r>
                <a:rPr lang="hu-HU"/>
                <a:t> megvalósításáért.</a:t>
              </a:r>
            </a:p>
            <a:p>
              <a:pPr marL="914400" lvl="2" indent="-457200">
                <a:spcBef>
                  <a:spcPts val="0"/>
                </a:spcBef>
              </a:pPr>
              <a:r>
                <a:rPr lang="hu-HU" b="1"/>
                <a:t>Extensionökkel:</a:t>
              </a:r>
              <a:r>
                <a:rPr lang="hu-HU"/>
                <a:t> </a:t>
              </a:r>
            </a:p>
          </p:txBody>
        </p:sp>
        <p:pic>
          <p:nvPicPr>
            <p:cNvPr id="42" name="Kép 41">
              <a:extLst>
                <a:ext uri="{FF2B5EF4-FFF2-40B4-BE49-F238E27FC236}">
                  <a16:creationId xmlns:a16="http://schemas.microsoft.com/office/drawing/2014/main" id="{5F5A44F5-D5F9-A6C1-EAC0-00ED47DBB22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47128" y="-3449489"/>
              <a:ext cx="3284496" cy="720000"/>
            </a:xfrm>
            <a:prstGeom prst="rect">
              <a:avLst/>
            </a:prstGeom>
          </p:spPr>
        </p:pic>
        <p:pic>
          <p:nvPicPr>
            <p:cNvPr id="44" name="Kép 43">
              <a:extLst>
                <a:ext uri="{FF2B5EF4-FFF2-40B4-BE49-F238E27FC236}">
                  <a16:creationId xmlns:a16="http://schemas.microsoft.com/office/drawing/2014/main" id="{5E49215B-B9E8-59E5-04F2-121B5042EFD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70091" y="-2665440"/>
              <a:ext cx="2067096" cy="720000"/>
            </a:xfrm>
            <a:prstGeom prst="rect">
              <a:avLst/>
            </a:prstGeom>
          </p:spPr>
        </p:pic>
        <p:pic>
          <p:nvPicPr>
            <p:cNvPr id="46" name="Kép 45">
              <a:extLst>
                <a:ext uri="{FF2B5EF4-FFF2-40B4-BE49-F238E27FC236}">
                  <a16:creationId xmlns:a16="http://schemas.microsoft.com/office/drawing/2014/main" id="{5E6A155E-4C67-7BBA-1ADE-5E46DFB09D1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014262" y="-2662042"/>
              <a:ext cx="3268316" cy="720000"/>
            </a:xfrm>
            <a:prstGeom prst="rect">
              <a:avLst/>
            </a:prstGeom>
          </p:spPr>
        </p:pic>
        <p:pic>
          <p:nvPicPr>
            <p:cNvPr id="48" name="Kép 47">
              <a:extLst>
                <a:ext uri="{FF2B5EF4-FFF2-40B4-BE49-F238E27FC236}">
                  <a16:creationId xmlns:a16="http://schemas.microsoft.com/office/drawing/2014/main" id="{7ED22A96-34B8-485D-763F-7F2AC1F81A8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014262" y="-1885738"/>
              <a:ext cx="2943297" cy="720000"/>
            </a:xfrm>
            <a:prstGeom prst="rect">
              <a:avLst/>
            </a:prstGeom>
          </p:spPr>
        </p:pic>
        <p:pic>
          <p:nvPicPr>
            <p:cNvPr id="50" name="Kép 49">
              <a:extLst>
                <a:ext uri="{FF2B5EF4-FFF2-40B4-BE49-F238E27FC236}">
                  <a16:creationId xmlns:a16="http://schemas.microsoft.com/office/drawing/2014/main" id="{428A3E74-6987-F2F0-F055-FB0D70D5ECA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014262" y="-3438346"/>
              <a:ext cx="2826666" cy="720000"/>
            </a:xfrm>
            <a:prstGeom prst="rect">
              <a:avLst/>
            </a:prstGeom>
          </p:spPr>
        </p:pic>
        <p:pic>
          <p:nvPicPr>
            <p:cNvPr id="52" name="Kép 51">
              <a:extLst>
                <a:ext uri="{FF2B5EF4-FFF2-40B4-BE49-F238E27FC236}">
                  <a16:creationId xmlns:a16="http://schemas.microsoft.com/office/drawing/2014/main" id="{5971409B-EF0F-8EC6-B704-E995204E153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914263" y="-3443917"/>
              <a:ext cx="3159530" cy="720000"/>
            </a:xfrm>
            <a:prstGeom prst="rect">
              <a:avLst/>
            </a:prstGeom>
          </p:spPr>
        </p:pic>
        <p:pic>
          <p:nvPicPr>
            <p:cNvPr id="54" name="Kép 53">
              <a:extLst>
                <a:ext uri="{FF2B5EF4-FFF2-40B4-BE49-F238E27FC236}">
                  <a16:creationId xmlns:a16="http://schemas.microsoft.com/office/drawing/2014/main" id="{69F93A40-29DC-C5C8-5D10-A87A3D72EE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524698" y="-2687607"/>
              <a:ext cx="2861300" cy="720000"/>
            </a:xfrm>
            <a:prstGeom prst="rect">
              <a:avLst/>
            </a:prstGeom>
          </p:spPr>
        </p:pic>
      </p:grpSp>
      <p:grpSp>
        <p:nvGrpSpPr>
          <p:cNvPr id="124" name="Csoportba foglalás 123">
            <a:extLst>
              <a:ext uri="{FF2B5EF4-FFF2-40B4-BE49-F238E27FC236}">
                <a16:creationId xmlns:a16="http://schemas.microsoft.com/office/drawing/2014/main" id="{35BECB68-93C5-69D3-CB3E-F03760AEB441}"/>
              </a:ext>
            </a:extLst>
          </p:cNvPr>
          <p:cNvGrpSpPr/>
          <p:nvPr/>
        </p:nvGrpSpPr>
        <p:grpSpPr>
          <a:xfrm>
            <a:off x="7382184" y="534673"/>
            <a:ext cx="1585008" cy="720000"/>
            <a:chOff x="7511410" y="-1594393"/>
            <a:chExt cx="1585008" cy="720000"/>
          </a:xfrm>
        </p:grpSpPr>
        <p:pic>
          <p:nvPicPr>
            <p:cNvPr id="14" name="Kép 13" descr="A képen szimbólum, Grafika, Acélkék, sor látható&#10;&#10;Előfordulhat, hogy a mesterséges intelligencia által létrehozott tartalom helytelen.">
              <a:extLst>
                <a:ext uri="{FF2B5EF4-FFF2-40B4-BE49-F238E27FC236}">
                  <a16:creationId xmlns:a16="http://schemas.microsoft.com/office/drawing/2014/main" id="{347FCB48-6789-602B-88BD-4DBCE6FB417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76418" y="-1594393"/>
              <a:ext cx="720000" cy="720000"/>
            </a:xfrm>
            <a:prstGeom prst="rect">
              <a:avLst/>
            </a:prstGeom>
          </p:spPr>
        </p:pic>
        <p:pic>
          <p:nvPicPr>
            <p:cNvPr id="120" name="Kép 119" descr="A képen clipart, kör, Grafika, szimbólum látható&#10;&#10;Előfordulhat, hogy a mesterséges intelligencia által létrehozott tartalom helytelen.">
              <a:extLst>
                <a:ext uri="{FF2B5EF4-FFF2-40B4-BE49-F238E27FC236}">
                  <a16:creationId xmlns:a16="http://schemas.microsoft.com/office/drawing/2014/main" id="{96BC5B7E-7A60-0619-2670-D30B8A6D6C6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11410" y="-1594393"/>
              <a:ext cx="720000" cy="72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735153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2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F41272-9631-092E-8FC0-73D295BF84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ím 4">
            <a:extLst>
              <a:ext uri="{FF2B5EF4-FFF2-40B4-BE49-F238E27FC236}">
                <a16:creationId xmlns:a16="http://schemas.microsoft.com/office/drawing/2014/main" id="{8D9B3A76-F18C-5BF6-5B57-15C1EE5E42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7201"/>
            <a:ext cx="10515600" cy="749530"/>
          </a:xfrm>
        </p:spPr>
        <p:txBody>
          <a:bodyPr/>
          <a:lstStyle/>
          <a:p>
            <a:r>
              <a:rPr lang="hu-HU"/>
              <a:t>2. Műszaki megvalósítás</a:t>
            </a:r>
          </a:p>
        </p:txBody>
      </p:sp>
      <p:sp>
        <p:nvSpPr>
          <p:cNvPr id="56" name="Tartalom helye 5">
            <a:extLst>
              <a:ext uri="{FF2B5EF4-FFF2-40B4-BE49-F238E27FC236}">
                <a16:creationId xmlns:a16="http://schemas.microsoft.com/office/drawing/2014/main" id="{03F44C77-75BE-5D88-6699-063B55A6ACE3}"/>
              </a:ext>
            </a:extLst>
          </p:cNvPr>
          <p:cNvSpPr txBox="1">
            <a:spLocks/>
          </p:cNvSpPr>
          <p:nvPr/>
        </p:nvSpPr>
        <p:spPr>
          <a:xfrm>
            <a:off x="838200" y="1027906"/>
            <a:ext cx="11160760" cy="54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/>
              <a:t>A </a:t>
            </a:r>
            <a:r>
              <a:rPr lang="hu-HU" b="1"/>
              <a:t>fejlesztésben jelentős szerepet</a:t>
            </a:r>
            <a:r>
              <a:rPr lang="hu-HU"/>
              <a:t> játszottak a következő programok:</a:t>
            </a:r>
          </a:p>
        </p:txBody>
      </p:sp>
      <p:sp>
        <p:nvSpPr>
          <p:cNvPr id="4" name="Tartalom helye 5">
            <a:extLst>
              <a:ext uri="{FF2B5EF4-FFF2-40B4-BE49-F238E27FC236}">
                <a16:creationId xmlns:a16="http://schemas.microsoft.com/office/drawing/2014/main" id="{7FC2A351-F823-C99E-39DA-478DB3614932}"/>
              </a:ext>
            </a:extLst>
          </p:cNvPr>
          <p:cNvSpPr txBox="1">
            <a:spLocks/>
          </p:cNvSpPr>
          <p:nvPr/>
        </p:nvSpPr>
        <p:spPr>
          <a:xfrm>
            <a:off x="838200" y="1567906"/>
            <a:ext cx="10734040" cy="16527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hu-HU"/>
              <a:t>GitHub </a:t>
            </a:r>
            <a:r>
              <a:rPr lang="hu-HU" err="1"/>
              <a:t>Desktop</a:t>
            </a:r>
            <a:r>
              <a:rPr lang="hu-HU"/>
              <a:t> (3.4.19) </a:t>
            </a:r>
            <a:r>
              <a:rPr lang="hu-HU" b="1"/>
              <a:t>verziókezelő:</a:t>
            </a:r>
          </a:p>
          <a:p>
            <a:pPr lvl="2"/>
            <a:r>
              <a:rPr lang="hu-HU"/>
              <a:t>1 privát </a:t>
            </a:r>
            <a:r>
              <a:rPr lang="hu-HU" b="1" err="1"/>
              <a:t>repository</a:t>
            </a:r>
            <a:r>
              <a:rPr lang="hu-HU" b="1"/>
              <a:t>-n</a:t>
            </a:r>
            <a:r>
              <a:rPr lang="hu-HU"/>
              <a:t> és 1 </a:t>
            </a:r>
            <a:r>
              <a:rPr lang="hu-HU" b="1" err="1"/>
              <a:t>branch</a:t>
            </a:r>
            <a:r>
              <a:rPr lang="hu-HU" b="1"/>
              <a:t>-en</a:t>
            </a:r>
            <a:r>
              <a:rPr lang="hu-HU"/>
              <a:t>, </a:t>
            </a:r>
            <a:r>
              <a:rPr lang="hu-HU" b="1"/>
              <a:t>~4 hónapon</a:t>
            </a:r>
            <a:r>
              <a:rPr lang="hu-HU"/>
              <a:t> keresztül dolgoztunk a vizsgaremeken (</a:t>
            </a:r>
            <a:r>
              <a:rPr lang="hu-HU" b="1" err="1"/>
              <a:t>Chatex</a:t>
            </a:r>
            <a:r>
              <a:rPr lang="hu-HU" b="1"/>
              <a:t> 1.0.0</a:t>
            </a:r>
            <a:r>
              <a:rPr lang="hu-HU"/>
              <a:t>).</a:t>
            </a:r>
          </a:p>
        </p:txBody>
      </p:sp>
      <p:pic>
        <p:nvPicPr>
          <p:cNvPr id="12" name="Kép 11" descr="A képen clipart, Grafika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FAF7690D-5186-D295-642C-7A7C21318E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3629" y="1567906"/>
            <a:ext cx="540000" cy="540000"/>
          </a:xfrm>
          <a:prstGeom prst="rect">
            <a:avLst/>
          </a:prstGeom>
        </p:spPr>
      </p:pic>
      <p:grpSp>
        <p:nvGrpSpPr>
          <p:cNvPr id="14" name="Csoportba foglalás 13">
            <a:extLst>
              <a:ext uri="{FF2B5EF4-FFF2-40B4-BE49-F238E27FC236}">
                <a16:creationId xmlns:a16="http://schemas.microsoft.com/office/drawing/2014/main" id="{859DC6B7-422D-D0AC-1059-64A0791A7CD9}"/>
              </a:ext>
            </a:extLst>
          </p:cNvPr>
          <p:cNvGrpSpPr/>
          <p:nvPr/>
        </p:nvGrpSpPr>
        <p:grpSpPr>
          <a:xfrm>
            <a:off x="838200" y="3148933"/>
            <a:ext cx="9372600" cy="1509239"/>
            <a:chOff x="838200" y="3087121"/>
            <a:chExt cx="9372600" cy="1509239"/>
          </a:xfrm>
        </p:grpSpPr>
        <p:sp>
          <p:nvSpPr>
            <p:cNvPr id="7" name="Tartalom helye 5">
              <a:extLst>
                <a:ext uri="{FF2B5EF4-FFF2-40B4-BE49-F238E27FC236}">
                  <a16:creationId xmlns:a16="http://schemas.microsoft.com/office/drawing/2014/main" id="{5574BA96-FE13-DCB3-98B4-08CE502015A8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3105922"/>
              <a:ext cx="9372600" cy="1490438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0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30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30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30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30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1"/>
              <a:r>
                <a:rPr lang="hu-HU"/>
                <a:t>XAMPP (3.3.0) </a:t>
              </a:r>
              <a:r>
                <a:rPr lang="hu-HU" b="1"/>
                <a:t>szoftvercsomag:</a:t>
              </a:r>
            </a:p>
            <a:p>
              <a:pPr lvl="2"/>
              <a:r>
                <a:rPr lang="hu-HU" b="1"/>
                <a:t>Ingyenes,</a:t>
              </a:r>
              <a:r>
                <a:rPr lang="hu-HU"/>
                <a:t> </a:t>
              </a:r>
              <a:r>
                <a:rPr lang="hu-HU" b="1"/>
                <a:t>lokális</a:t>
              </a:r>
              <a:r>
                <a:rPr lang="hu-HU"/>
                <a:t> fejlesztés, adatbázis kezelése (</a:t>
              </a:r>
              <a:r>
                <a:rPr lang="hu-HU" err="1"/>
                <a:t>dbchatex</a:t>
              </a:r>
              <a:r>
                <a:rPr lang="hu-HU"/>
                <a:t>), </a:t>
              </a:r>
              <a:r>
                <a:rPr lang="hu-HU" b="1"/>
                <a:t>könnyű</a:t>
              </a:r>
              <a:r>
                <a:rPr lang="hu-HU"/>
                <a:t> használata meghatározó volt.</a:t>
              </a:r>
            </a:p>
          </p:txBody>
        </p:sp>
        <p:pic>
          <p:nvPicPr>
            <p:cNvPr id="10" name="Ábra 9">
              <a:extLst>
                <a:ext uri="{FF2B5EF4-FFF2-40B4-BE49-F238E27FC236}">
                  <a16:creationId xmlns:a16="http://schemas.microsoft.com/office/drawing/2014/main" id="{CABC383F-C8E6-6549-CC83-62E57366C9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921171" y="3087121"/>
              <a:ext cx="525815" cy="540000"/>
            </a:xfrm>
            <a:prstGeom prst="rect">
              <a:avLst/>
            </a:prstGeom>
          </p:spPr>
        </p:pic>
      </p:grpSp>
      <p:grpSp>
        <p:nvGrpSpPr>
          <p:cNvPr id="16" name="Csoportba foglalás 15">
            <a:extLst>
              <a:ext uri="{FF2B5EF4-FFF2-40B4-BE49-F238E27FC236}">
                <a16:creationId xmlns:a16="http://schemas.microsoft.com/office/drawing/2014/main" id="{D8B36591-AEFE-A05A-6F4D-575F6ED25589}"/>
              </a:ext>
            </a:extLst>
          </p:cNvPr>
          <p:cNvGrpSpPr/>
          <p:nvPr/>
        </p:nvGrpSpPr>
        <p:grpSpPr>
          <a:xfrm>
            <a:off x="838200" y="4586457"/>
            <a:ext cx="9494520" cy="1542253"/>
            <a:chOff x="645160" y="4944572"/>
            <a:chExt cx="9494520" cy="1542253"/>
          </a:xfrm>
        </p:grpSpPr>
        <p:sp>
          <p:nvSpPr>
            <p:cNvPr id="9" name="Tartalom helye 5">
              <a:extLst>
                <a:ext uri="{FF2B5EF4-FFF2-40B4-BE49-F238E27FC236}">
                  <a16:creationId xmlns:a16="http://schemas.microsoft.com/office/drawing/2014/main" id="{5B63BD7B-2949-939A-2D3F-250F5D8D0755}"/>
                </a:ext>
              </a:extLst>
            </p:cNvPr>
            <p:cNvSpPr txBox="1">
              <a:spLocks/>
            </p:cNvSpPr>
            <p:nvPr/>
          </p:nvSpPr>
          <p:spPr>
            <a:xfrm>
              <a:off x="645160" y="4996387"/>
              <a:ext cx="9494520" cy="1490438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0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30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30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30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30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1"/>
              <a:r>
                <a:rPr lang="hu-HU"/>
                <a:t>Postman (11.42.4) </a:t>
              </a:r>
              <a:r>
                <a:rPr lang="hu-HU" b="1"/>
                <a:t>API </a:t>
              </a:r>
              <a:r>
                <a:rPr lang="hu-HU" b="1" err="1"/>
                <a:t>dizájner</a:t>
              </a:r>
              <a:r>
                <a:rPr lang="hu-HU" b="1"/>
                <a:t>:</a:t>
              </a:r>
            </a:p>
            <a:p>
              <a:pPr lvl="2"/>
              <a:r>
                <a:rPr lang="hu-HU"/>
                <a:t>PHP-k </a:t>
              </a:r>
              <a:r>
                <a:rPr lang="hu-HU" b="1"/>
                <a:t>tesztelésében</a:t>
              </a:r>
              <a:r>
                <a:rPr lang="hu-HU"/>
                <a:t> </a:t>
              </a:r>
              <a:r>
                <a:rPr lang="hu-HU" b="1"/>
                <a:t>meghatározó</a:t>
              </a:r>
              <a:r>
                <a:rPr lang="hu-HU"/>
                <a:t> volt (REST API) </a:t>
              </a:r>
              <a:r>
                <a:rPr lang="hu-HU" b="1"/>
                <a:t>ingyenessége</a:t>
              </a:r>
              <a:r>
                <a:rPr lang="hu-HU"/>
                <a:t>, </a:t>
              </a:r>
              <a:r>
                <a:rPr lang="hu-HU" b="1"/>
                <a:t>könnyű</a:t>
              </a:r>
              <a:r>
                <a:rPr lang="hu-HU"/>
                <a:t> hibakeresése miatt.</a:t>
              </a:r>
            </a:p>
          </p:txBody>
        </p:sp>
        <p:pic>
          <p:nvPicPr>
            <p:cNvPr id="8" name="Kép 7" descr="A képen Grafika, tervezés, illusztráció látható&#10;&#10;Előfordulhat, hogy a mesterséges intelligencia által létrehozott tartalom helytelen.">
              <a:extLst>
                <a:ext uri="{FF2B5EF4-FFF2-40B4-BE49-F238E27FC236}">
                  <a16:creationId xmlns:a16="http://schemas.microsoft.com/office/drawing/2014/main" id="{1ADAAE1D-32E7-EE07-4F6D-BB992B2BC25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51171" y="4944572"/>
              <a:ext cx="540000" cy="54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224330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76BAE67-1E23-42A8-4935-21F4C92AA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2. Műszaki megvalósítás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E6157AC9-7587-2588-1D1D-41BF560310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43" y="1680528"/>
            <a:ext cx="10515600" cy="948055"/>
          </a:xfrm>
        </p:spPr>
        <p:txBody>
          <a:bodyPr/>
          <a:lstStyle/>
          <a:p>
            <a:r>
              <a:rPr lang="hu-HU" b="1"/>
              <a:t>Mindkét</a:t>
            </a:r>
            <a:r>
              <a:rPr lang="hu-HU"/>
              <a:t> IDE használatához </a:t>
            </a:r>
            <a:r>
              <a:rPr lang="hu-HU" b="1"/>
              <a:t>elengedetlen</a:t>
            </a:r>
            <a:r>
              <a:rPr lang="hu-HU"/>
              <a:t> volt az Android Emulator-ok </a:t>
            </a:r>
            <a:r>
              <a:rPr lang="hu-HU" b="1"/>
              <a:t>használata</a:t>
            </a:r>
            <a:r>
              <a:rPr lang="hu-HU"/>
              <a:t> (</a:t>
            </a:r>
            <a:r>
              <a:rPr lang="hu-HU" b="1"/>
              <a:t>lokális fejlesztés miatt</a:t>
            </a:r>
            <a:r>
              <a:rPr lang="hu-HU"/>
              <a:t>).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612A7475-8133-EFCE-39AA-276E653D47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2483" y="2773680"/>
            <a:ext cx="1477778" cy="3600000"/>
          </a:xfrm>
          <a:prstGeom prst="rect">
            <a:avLst/>
          </a:prstGeo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5F928342-C15B-B94D-925B-6A628DC50E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6289" y="2773680"/>
            <a:ext cx="2573781" cy="3600000"/>
          </a:xfrm>
          <a:prstGeom prst="rect">
            <a:avLst/>
          </a:prstGeom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C0FBF4E1-7425-7932-D385-5AB893D5BF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61456" y="2773680"/>
            <a:ext cx="2520000" cy="1591875"/>
          </a:xfrm>
          <a:prstGeom prst="rect">
            <a:avLst/>
          </a:prstGeom>
        </p:spPr>
      </p:pic>
      <p:sp>
        <p:nvSpPr>
          <p:cNvPr id="10" name="Tartalom helye 2">
            <a:extLst>
              <a:ext uri="{FF2B5EF4-FFF2-40B4-BE49-F238E27FC236}">
                <a16:creationId xmlns:a16="http://schemas.microsoft.com/office/drawing/2014/main" id="{155D36BF-D89F-7A8B-9CB0-21FB07E3CCCD}"/>
              </a:ext>
            </a:extLst>
          </p:cNvPr>
          <p:cNvSpPr txBox="1">
            <a:spLocks/>
          </p:cNvSpPr>
          <p:nvPr/>
        </p:nvSpPr>
        <p:spPr>
          <a:xfrm>
            <a:off x="838200" y="2773680"/>
            <a:ext cx="2849880" cy="5384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-457200"/>
            <a:r>
              <a:rPr lang="hu-HU"/>
              <a:t>Emulátorunk:</a:t>
            </a:r>
          </a:p>
        </p:txBody>
      </p:sp>
      <p:sp>
        <p:nvSpPr>
          <p:cNvPr id="11" name="Tartalom helye 2">
            <a:extLst>
              <a:ext uri="{FF2B5EF4-FFF2-40B4-BE49-F238E27FC236}">
                <a16:creationId xmlns:a16="http://schemas.microsoft.com/office/drawing/2014/main" id="{43251B84-373D-0B1F-DA09-3ACC30D028D8}"/>
              </a:ext>
            </a:extLst>
          </p:cNvPr>
          <p:cNvSpPr txBox="1">
            <a:spLocks/>
          </p:cNvSpPr>
          <p:nvPr/>
        </p:nvSpPr>
        <p:spPr>
          <a:xfrm>
            <a:off x="1044042" y="3203575"/>
            <a:ext cx="3375558" cy="10363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0" lvl="2" indent="-457200"/>
            <a:r>
              <a:rPr lang="hu-HU" b="1"/>
              <a:t>6,1</a:t>
            </a:r>
            <a:r>
              <a:rPr lang="hu-HU"/>
              <a:t> colos</a:t>
            </a:r>
          </a:p>
          <a:p>
            <a:pPr marL="914400" lvl="2" indent="-457200"/>
            <a:r>
              <a:rPr lang="hu-HU" b="1"/>
              <a:t>Android 15</a:t>
            </a:r>
            <a:r>
              <a:rPr lang="hu-HU"/>
              <a:t>-el</a:t>
            </a:r>
            <a:endParaRPr lang="hu-HU" b="1"/>
          </a:p>
          <a:p>
            <a:pPr marL="914400" lvl="2" indent="-457200"/>
            <a:endParaRPr lang="hu-HU"/>
          </a:p>
        </p:txBody>
      </p:sp>
      <p:sp>
        <p:nvSpPr>
          <p:cNvPr id="12" name="Tartalom helye 2">
            <a:extLst>
              <a:ext uri="{FF2B5EF4-FFF2-40B4-BE49-F238E27FC236}">
                <a16:creationId xmlns:a16="http://schemas.microsoft.com/office/drawing/2014/main" id="{C295A9D8-B265-D651-51B6-637721BD994E}"/>
              </a:ext>
            </a:extLst>
          </p:cNvPr>
          <p:cNvSpPr txBox="1">
            <a:spLocks/>
          </p:cNvSpPr>
          <p:nvPr/>
        </p:nvSpPr>
        <p:spPr>
          <a:xfrm>
            <a:off x="1044043" y="4151629"/>
            <a:ext cx="3469640" cy="10363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0" lvl="2" indent="-457200"/>
            <a:r>
              <a:rPr lang="hu-HU" b="1"/>
              <a:t>Kamerákkal</a:t>
            </a:r>
          </a:p>
          <a:p>
            <a:pPr marL="914400" lvl="2" indent="-457200"/>
            <a:r>
              <a:rPr lang="hu-HU" b="1"/>
              <a:t>6GB</a:t>
            </a:r>
            <a:r>
              <a:rPr lang="hu-HU"/>
              <a:t> tárhellyel</a:t>
            </a:r>
          </a:p>
        </p:txBody>
      </p:sp>
      <p:sp>
        <p:nvSpPr>
          <p:cNvPr id="13" name="Tartalom helye 2">
            <a:extLst>
              <a:ext uri="{FF2B5EF4-FFF2-40B4-BE49-F238E27FC236}">
                <a16:creationId xmlns:a16="http://schemas.microsoft.com/office/drawing/2014/main" id="{DDCBC60E-3AD6-97F0-4C76-60BDAC9D0A79}"/>
              </a:ext>
            </a:extLst>
          </p:cNvPr>
          <p:cNvSpPr txBox="1">
            <a:spLocks/>
          </p:cNvSpPr>
          <p:nvPr/>
        </p:nvSpPr>
        <p:spPr>
          <a:xfrm>
            <a:off x="1044043" y="5079364"/>
            <a:ext cx="3887054" cy="10261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0" lvl="2" indent="-457200"/>
            <a:r>
              <a:rPr lang="hu-HU" b="1"/>
              <a:t>1GB</a:t>
            </a:r>
            <a:r>
              <a:rPr lang="hu-HU"/>
              <a:t> ram-</a:t>
            </a:r>
            <a:r>
              <a:rPr lang="hu-HU" err="1"/>
              <a:t>mal</a:t>
            </a:r>
            <a:endParaRPr lang="hu-HU"/>
          </a:p>
          <a:p>
            <a:pPr marL="914400" lvl="2" indent="-457200"/>
            <a:r>
              <a:rPr lang="hu-HU" b="1"/>
              <a:t>2 magos </a:t>
            </a:r>
            <a:r>
              <a:rPr lang="hu-HU"/>
              <a:t>CPU-val</a:t>
            </a:r>
          </a:p>
        </p:txBody>
      </p:sp>
    </p:spTree>
    <p:extLst>
      <p:ext uri="{BB962C8B-B14F-4D97-AF65-F5344CB8AC3E}">
        <p14:creationId xmlns:p14="http://schemas.microsoft.com/office/powerpoint/2010/main" val="5475263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EBE4F66-138F-10BF-1E9C-A1734BF345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6233160" cy="1155700"/>
          </a:xfrm>
        </p:spPr>
        <p:txBody>
          <a:bodyPr/>
          <a:lstStyle/>
          <a:p>
            <a:r>
              <a:rPr lang="hu-HU"/>
              <a:t>2. Műszaki megvalósítás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1A7AA52C-847B-D583-C6D9-3B67FEC161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348104"/>
            <a:ext cx="9204594" cy="5255895"/>
          </a:xfrm>
        </p:spPr>
        <p:txBody>
          <a:bodyPr>
            <a:normAutofit/>
          </a:bodyPr>
          <a:lstStyle/>
          <a:p>
            <a:r>
              <a:rPr lang="hu-HU" b="1"/>
              <a:t>Fejlesztési struktúra</a:t>
            </a:r>
            <a:r>
              <a:rPr lang="hu-HU"/>
              <a:t> a Dart fájloknál:</a:t>
            </a:r>
          </a:p>
          <a:p>
            <a:pPr marL="0" indent="0">
              <a:buNone/>
            </a:pPr>
            <a:r>
              <a:rPr lang="hu-HU" b="1"/>
              <a:t>Főmappák</a:t>
            </a:r>
            <a:r>
              <a:rPr lang="hu-HU"/>
              <a:t> → </a:t>
            </a:r>
            <a:r>
              <a:rPr lang="hu-HU" b="1"/>
              <a:t>almappák</a:t>
            </a:r>
            <a:r>
              <a:rPr lang="hu-HU"/>
              <a:t>/Dartok</a:t>
            </a:r>
          </a:p>
          <a:p>
            <a:pPr lvl="1"/>
            <a:r>
              <a:rPr lang="hu-HU"/>
              <a:t>főmappa: </a:t>
            </a:r>
            <a:r>
              <a:rPr lang="hu-HU" b="1"/>
              <a:t>nagyobb </a:t>
            </a:r>
            <a:r>
              <a:rPr lang="hu-HU"/>
              <a:t>komponensekért felelnek</a:t>
            </a:r>
          </a:p>
          <a:p>
            <a:pPr lvl="2"/>
            <a:r>
              <a:rPr lang="hu-HU"/>
              <a:t>Pl.: application főmappa = bejelentkezés utáni </a:t>
            </a:r>
            <a:r>
              <a:rPr lang="hu-HU" b="1"/>
              <a:t>programrészeket tartalmazza</a:t>
            </a:r>
          </a:p>
          <a:p>
            <a:pPr lvl="1"/>
            <a:r>
              <a:rPr lang="hu-HU"/>
              <a:t>almappa: </a:t>
            </a:r>
            <a:r>
              <a:rPr lang="hu-HU" b="1"/>
              <a:t>kisebb</a:t>
            </a:r>
            <a:r>
              <a:rPr lang="hu-HU"/>
              <a:t> komponensekért felelnek</a:t>
            </a:r>
          </a:p>
          <a:p>
            <a:pPr lvl="2"/>
            <a:r>
              <a:rPr lang="hu-HU"/>
              <a:t>Pl.: components_of_chat_screen almappa = Dartok </a:t>
            </a:r>
            <a:r>
              <a:rPr lang="hu-HU" b="1"/>
              <a:t>amik a chat_screen.dart-hoz kellenek</a:t>
            </a:r>
          </a:p>
          <a:p>
            <a:pPr lvl="1"/>
            <a:r>
              <a:rPr lang="hu-HU"/>
              <a:t>A Dartok </a:t>
            </a:r>
            <a:r>
              <a:rPr lang="hu-HU" b="1"/>
              <a:t>mindig csak 1 dologért felelnek:</a:t>
            </a:r>
          </a:p>
          <a:p>
            <a:pPr lvl="2"/>
            <a:r>
              <a:rPr lang="hu-HU"/>
              <a:t>vagy </a:t>
            </a:r>
            <a:r>
              <a:rPr lang="hu-HU" b="1"/>
              <a:t>képernyőkért:</a:t>
            </a:r>
            <a:r>
              <a:rPr lang="hu-HU"/>
              <a:t> chat_screen.dart</a:t>
            </a:r>
          </a:p>
          <a:p>
            <a:pPr lvl="2"/>
            <a:r>
              <a:rPr lang="hu-HU"/>
              <a:t>vagy </a:t>
            </a:r>
            <a:r>
              <a:rPr lang="hu-HU" b="1"/>
              <a:t>logikákért:</a:t>
            </a:r>
            <a:r>
              <a:rPr lang="hu-HU"/>
              <a:t> auth.dart, preferences.dart</a:t>
            </a:r>
          </a:p>
        </p:txBody>
      </p:sp>
      <p:pic>
        <p:nvPicPr>
          <p:cNvPr id="10" name="Kép 9">
            <a:extLst>
              <a:ext uri="{FF2B5EF4-FFF2-40B4-BE49-F238E27FC236}">
                <a16:creationId xmlns:a16="http://schemas.microsoft.com/office/drawing/2014/main" id="{1D2DCC63-E5B1-63B9-2BC8-AB14EF7D38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2360" y="0"/>
            <a:ext cx="26896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775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25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25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5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25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25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25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25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25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25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25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25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25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8D9F6E-F6E0-865B-3EDC-0CBC6F396F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BC00CED-6BC3-E3D2-1848-901A8DA228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26086"/>
            <a:ext cx="6029960" cy="991572"/>
          </a:xfrm>
        </p:spPr>
        <p:txBody>
          <a:bodyPr/>
          <a:lstStyle/>
          <a:p>
            <a:r>
              <a:rPr lang="hu-HU"/>
              <a:t>2. Műszaki megvalósítás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A63DF5CF-F013-8336-0A7D-16256F600E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00" y="1351032"/>
            <a:ext cx="9639600" cy="3075978"/>
          </a:xfrm>
        </p:spPr>
        <p:txBody>
          <a:bodyPr>
            <a:normAutofit lnSpcReduction="10000"/>
          </a:bodyPr>
          <a:lstStyle/>
          <a:p>
            <a:r>
              <a:rPr lang="hu-HU" b="1"/>
              <a:t>Fejlesztési struktúra </a:t>
            </a:r>
            <a:r>
              <a:rPr lang="hu-HU"/>
              <a:t>a PHP fájloknál:</a:t>
            </a:r>
          </a:p>
          <a:p>
            <a:pPr marL="0" indent="0">
              <a:buNone/>
            </a:pPr>
            <a:r>
              <a:rPr lang="hu-HU" b="1"/>
              <a:t>Főmappák</a:t>
            </a:r>
            <a:r>
              <a:rPr lang="hu-HU"/>
              <a:t> → </a:t>
            </a:r>
            <a:r>
              <a:rPr lang="hu-HU" b="1"/>
              <a:t>get/set almappák</a:t>
            </a:r>
            <a:r>
              <a:rPr lang="hu-HU"/>
              <a:t> → PHPk:</a:t>
            </a:r>
          </a:p>
          <a:p>
            <a:pPr lvl="1"/>
            <a:r>
              <a:rPr lang="hu-HU" b="1"/>
              <a:t>Minden</a:t>
            </a:r>
            <a:r>
              <a:rPr lang="hu-HU"/>
              <a:t> főmappa az alkalmazás </a:t>
            </a:r>
            <a:r>
              <a:rPr lang="hu-HU" b="1"/>
              <a:t>adott részéért felel</a:t>
            </a:r>
            <a:r>
              <a:rPr lang="hu-HU"/>
              <a:t> és </a:t>
            </a:r>
            <a:r>
              <a:rPr lang="hu-HU" b="1"/>
              <a:t>nem</a:t>
            </a:r>
            <a:r>
              <a:rPr lang="hu-HU"/>
              <a:t> többért!</a:t>
            </a:r>
          </a:p>
          <a:p>
            <a:pPr lvl="2"/>
            <a:r>
              <a:rPr lang="hu-HU"/>
              <a:t>Pl.: auth mappa = autentikáció, chat = chatért</a:t>
            </a:r>
          </a:p>
          <a:p>
            <a:pPr lvl="1"/>
            <a:r>
              <a:rPr lang="hu-HU" b="1"/>
              <a:t>get</a:t>
            </a:r>
            <a:r>
              <a:rPr lang="hu-HU"/>
              <a:t> almappák: olyan PHPk amik </a:t>
            </a:r>
            <a:r>
              <a:rPr lang="hu-HU" b="1"/>
              <a:t>lekérik</a:t>
            </a:r>
            <a:r>
              <a:rPr lang="hu-HU"/>
              <a:t> az adatokat</a:t>
            </a:r>
          </a:p>
          <a:p>
            <a:pPr lvl="1"/>
            <a:r>
              <a:rPr lang="hu-HU" b="1"/>
              <a:t>set</a:t>
            </a:r>
            <a:r>
              <a:rPr lang="hu-HU"/>
              <a:t> almappák: olyan PHPk amik </a:t>
            </a:r>
            <a:r>
              <a:rPr lang="hu-HU" b="1"/>
              <a:t>frissítik</a:t>
            </a:r>
            <a:r>
              <a:rPr lang="hu-HU"/>
              <a:t> az adatokat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481180B2-BF77-9A01-CC9A-C7FDE38CD0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200" y="-2600"/>
            <a:ext cx="2530800" cy="6860600"/>
          </a:xfrm>
          <a:prstGeom prst="rect">
            <a:avLst/>
          </a:prstGeom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5E0278F8-1F3C-55C4-AB52-692A822ABE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200" y="2428390"/>
            <a:ext cx="2520000" cy="1998620"/>
          </a:xfrm>
          <a:prstGeom prst="rect">
            <a:avLst/>
          </a:prstGeom>
        </p:spPr>
      </p:pic>
      <p:sp>
        <p:nvSpPr>
          <p:cNvPr id="9" name="Tartalom helye 2">
            <a:extLst>
              <a:ext uri="{FF2B5EF4-FFF2-40B4-BE49-F238E27FC236}">
                <a16:creationId xmlns:a16="http://schemas.microsoft.com/office/drawing/2014/main" id="{B7B2EF9C-282F-2CAB-E5DE-50C1C9E2482C}"/>
              </a:ext>
            </a:extLst>
          </p:cNvPr>
          <p:cNvSpPr txBox="1">
            <a:spLocks/>
          </p:cNvSpPr>
          <p:nvPr/>
        </p:nvSpPr>
        <p:spPr>
          <a:xfrm>
            <a:off x="10800" y="4397828"/>
            <a:ext cx="9639600" cy="19082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hu-HU"/>
              <a:t>A PHPk szintén</a:t>
            </a:r>
            <a:r>
              <a:rPr lang="hu-HU" b="1"/>
              <a:t> csak 1 dologért </a:t>
            </a:r>
            <a:r>
              <a:rPr lang="hu-HU"/>
              <a:t>felelnek</a:t>
            </a:r>
            <a:r>
              <a:rPr lang="hu-HU" b="1"/>
              <a:t> mappájukhoz híven. Kivételt </a:t>
            </a:r>
            <a:r>
              <a:rPr lang="hu-HU"/>
              <a:t>képez a:</a:t>
            </a:r>
            <a:r>
              <a:rPr lang="hu-HU" b="1"/>
              <a:t> </a:t>
            </a:r>
            <a:r>
              <a:rPr lang="hu-HU"/>
              <a:t>websocket_server.php mivel több </a:t>
            </a:r>
            <a:r>
              <a:rPr lang="hu-HU" b="1"/>
              <a:t>üzenettípust</a:t>
            </a:r>
            <a:r>
              <a:rPr lang="hu-HU"/>
              <a:t> kell azonosítania a chat </a:t>
            </a:r>
            <a:r>
              <a:rPr lang="hu-HU" b="1"/>
              <a:t>megfelelő</a:t>
            </a:r>
            <a:r>
              <a:rPr lang="hu-HU"/>
              <a:t> </a:t>
            </a:r>
            <a:r>
              <a:rPr lang="hu-HU" b="1"/>
              <a:t>működéséért!</a:t>
            </a:r>
          </a:p>
        </p:txBody>
      </p:sp>
    </p:spTree>
    <p:extLst>
      <p:ext uri="{BB962C8B-B14F-4D97-AF65-F5344CB8AC3E}">
        <p14:creationId xmlns:p14="http://schemas.microsoft.com/office/powerpoint/2010/main" val="2276321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25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25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5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25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25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25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25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25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" dur="25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25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9" grpId="0" uiExpand="1" build="p"/>
    </p:bldLst>
  </p:timing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Szélesvásznú</PresentationFormat>
  <Slides>27</Slides>
  <Notes>9</Notes>
  <HiddenSlides>0</HiddenSlides>
  <ScaleCrop>false</ScaleCrop>
  <HeadingPairs>
    <vt:vector size="4" baseType="variant">
      <vt:variant>
        <vt:lpstr>Téma</vt:lpstr>
      </vt:variant>
      <vt:variant>
        <vt:i4>1</vt:i4>
      </vt:variant>
      <vt:variant>
        <vt:lpstr>Diacímek</vt:lpstr>
      </vt:variant>
      <vt:variant>
        <vt:i4>27</vt:i4>
      </vt:variant>
    </vt:vector>
  </HeadingPairs>
  <TitlesOfParts>
    <vt:vector size="28" baseType="lpstr">
      <vt:lpstr>Office-téma</vt:lpstr>
      <vt:lpstr>Chatex Egy modern, egyszerű chat alkalmazás</vt:lpstr>
      <vt:lpstr>Bevezetés:</vt:lpstr>
      <vt:lpstr>1. Szoftver Célja:</vt:lpstr>
      <vt:lpstr>2. Műszaki megvalósítás</vt:lpstr>
      <vt:lpstr>2. Műszaki megvalósítás</vt:lpstr>
      <vt:lpstr>2. Műszaki megvalósítás</vt:lpstr>
      <vt:lpstr>2. Műszaki megvalósítás</vt:lpstr>
      <vt:lpstr>2. Műszaki megvalósítás</vt:lpstr>
      <vt:lpstr>2. Műszaki megvalósítás</vt:lpstr>
      <vt:lpstr>3. Működése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4. Forráskód</vt:lpstr>
      <vt:lpstr>PowerPoint-bemutató</vt:lpstr>
      <vt:lpstr>4. Forráskód</vt:lpstr>
      <vt:lpstr>PowerPoint-bemutató</vt:lpstr>
      <vt:lpstr>5. Munkamegosztás</vt:lpstr>
      <vt:lpstr>5. Munkamegosztás</vt:lpstr>
      <vt:lpstr>5. A fejlesztési csapatban betöltött szerep</vt:lpstr>
      <vt:lpstr>5. Fejlesztés során használt projektszervezési eszközök </vt:lpstr>
      <vt:lpstr>Purpose of Chatex:</vt:lpstr>
      <vt:lpstr>How our application works:</vt:lpstr>
      <vt:lpstr>Thank you for your attention!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Chatex vizsgaremek</dc:title>
  <dc:creator>Szép Dani;Kiss Levente Ábris;Szabó Richárd László</dc:creator>
  <cp:revision>4</cp:revision>
  <dcterms:created xsi:type="dcterms:W3CDTF">2025-02-20T07:42:42Z</dcterms:created>
  <dcterms:modified xsi:type="dcterms:W3CDTF">2025-05-16T22:26:30Z</dcterms:modified>
</cp:coreProperties>
</file>